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57" r:id="rId5"/>
    <p:sldId id="262" r:id="rId6"/>
    <p:sldId id="266" r:id="rId7"/>
    <p:sldId id="263" r:id="rId8"/>
    <p:sldId id="264" r:id="rId9"/>
    <p:sldId id="265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DE47-B786-416B-B5BA-DAD94728438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079E4-D0B8-4E6F-AC22-434957B068F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F1D11-E45F-434B-84BA-72552D83824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3021-0FFF-4888-9C5C-71968ED3DB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7ED26-D4DA-4B93-B625-985FACB668F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F9FD-262E-47C9-BD8D-F0B242E3F25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509F2-A71E-4E59-8224-F9D5E466DAA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39C9-2B1F-4265-8E5B-503F909C16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17027-D039-41CE-8397-ACB0A76BA58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49091-C0A2-4B98-BF13-7D41BF2084C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5AEAC-E3F8-4ED5-93AE-F97D3FBD894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CE7C4-5A28-4183-B082-E03565F31A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A70A9-3DB1-4887-BD86-6C733B57DE0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8486-6D94-4AD7-83D8-D482A97EE25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C579-2D7C-45D7-9F2C-0EFDF0A3D801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A9BF1-F1E8-4FC2-9018-F29F9C7B1B1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CF0F-3B5D-4E9C-A397-0BE346E0A16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2150C-D607-41EF-8D29-BD5AC690165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68C10-57DB-4F5B-8D4F-AB3A112D747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771C7-AD12-4676-A87F-885F6C6AF06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378B0-A14F-4AE6-AD0D-FBC220D4765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F099C-25E2-41A5-BC58-3C868EF5FE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28381B5-566B-4794-9150-003A8AB4B2C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F7F7AAF-DD9D-4B1C-8D93-ACD3DC03204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900113" y="1557338"/>
            <a:ext cx="7772400" cy="2808287"/>
          </a:xfrm>
        </p:spPr>
        <p:txBody>
          <a:bodyPr/>
          <a:lstStyle/>
          <a:p>
            <a:pPr algn="l" eaLnBrk="1" hangingPunct="1"/>
            <a:r>
              <a:rPr lang="en-US" altLang="zh-CN" sz="2800" b="1" smtClean="0"/>
              <a:t>         </a:t>
            </a:r>
            <a:r>
              <a:rPr lang="en-US" altLang="zh-CN" sz="2400" b="1" smtClean="0"/>
              <a:t>2019 </a:t>
            </a:r>
            <a:r>
              <a:rPr lang="zh-CN" altLang="en-US" sz="2400" b="1" smtClean="0"/>
              <a:t>级</a:t>
            </a:r>
            <a:r>
              <a:rPr lang="en-US" altLang="zh-CN" sz="2400" b="1" smtClean="0"/>
              <a:t>《</a:t>
            </a:r>
            <a:r>
              <a:rPr lang="zh-CN" altLang="en-US" sz="2400" b="1" smtClean="0"/>
              <a:t>创业投资理论与实务</a:t>
            </a:r>
            <a:r>
              <a:rPr lang="en-US" altLang="zh-CN" sz="2400" b="1" smtClean="0"/>
              <a:t>》</a:t>
            </a:r>
            <a:r>
              <a:rPr lang="zh-CN" altLang="en-US" sz="2400" b="1" smtClean="0"/>
              <a:t>课程期末立项报告考试要求</a:t>
            </a:r>
            <a:br>
              <a:rPr lang="zh-CN" altLang="en-US" sz="2400" b="1" smtClean="0"/>
            </a:br>
            <a:br>
              <a:rPr lang="zh-CN" altLang="en-US" sz="2400" b="1" smtClean="0"/>
            </a:br>
            <a:r>
              <a:rPr lang="zh-CN" altLang="en-US" sz="1800" b="1" smtClean="0"/>
              <a:t>一、按照以下</a:t>
            </a:r>
            <a:r>
              <a:rPr lang="en-US" altLang="zh-CN" sz="1800" b="1" smtClean="0"/>
              <a:t>PPT</a:t>
            </a:r>
            <a:r>
              <a:rPr lang="zh-CN" altLang="en-US" sz="1800" b="1" smtClean="0"/>
              <a:t>模板格式撰写一篇经营计划书或投资建议书的立项报告；</a:t>
            </a:r>
            <a:br>
              <a:rPr lang="zh-CN" altLang="en-US" sz="1800" b="1" smtClean="0"/>
            </a:br>
            <a:br>
              <a:rPr lang="zh-CN" altLang="en-US" sz="1800" b="1" smtClean="0"/>
            </a:br>
            <a:r>
              <a:rPr lang="zh-CN" altLang="en-US" sz="1800" b="1" smtClean="0"/>
              <a:t>二、以小组形式进行提交，每组</a:t>
            </a:r>
            <a:r>
              <a:rPr lang="en-US" altLang="zh-CN" sz="1800" b="1" smtClean="0"/>
              <a:t>5</a:t>
            </a:r>
            <a:r>
              <a:rPr lang="zh-CN" altLang="en-US" sz="1800" b="1" smtClean="0"/>
              <a:t>人并标注本组组员名单。</a:t>
            </a:r>
            <a:endParaRPr lang="zh-CN" altLang="en-US" sz="1800" b="1" smtClean="0"/>
          </a:p>
        </p:txBody>
      </p:sp>
      <p:sp>
        <p:nvSpPr>
          <p:cNvPr id="7" name="标题 1"/>
          <p:cNvSpPr txBox="1"/>
          <p:nvPr/>
        </p:nvSpPr>
        <p:spPr>
          <a:xfrm>
            <a:off x="900113" y="3500438"/>
            <a:ext cx="7772400" cy="12969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zh-CN" altLang="en-US" sz="36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九、财务状况</a:t>
            </a:r>
            <a:endParaRPr lang="zh-CN" altLang="en-US" sz="3600" b="1" smtClean="0"/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smtClean="0"/>
              <a:t>近三年主要财务指标</a:t>
            </a:r>
            <a:endParaRPr lang="en-US" altLang="zh-CN" sz="2800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总资产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总负债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所有者权益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销售收入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净利润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毛利率</a:t>
            </a:r>
            <a:endParaRPr lang="zh-CN" altLang="zh-CN" sz="2800" b="1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zh-CN" altLang="zh-CN" sz="28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十、融资需求和盈利预测</a:t>
            </a:r>
            <a:endParaRPr lang="zh-CN" altLang="en-US" sz="3600" b="1" smtClean="0"/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融资金额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融资用途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融资完成后的盈利预测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预测依据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是否接受对赌和回购条款</a:t>
            </a:r>
            <a:endParaRPr lang="zh-CN" altLang="zh-CN" sz="28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十一、投资亮点和风险分析</a:t>
            </a:r>
            <a:endParaRPr lang="zh-CN" altLang="en-US" sz="3600" b="1" smtClean="0"/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投资亮点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存在的风险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可能的对策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611188" y="260350"/>
            <a:ext cx="7772400" cy="1296988"/>
          </a:xfrm>
        </p:spPr>
        <p:txBody>
          <a:bodyPr/>
          <a:lstStyle/>
          <a:p>
            <a:pPr eaLnBrk="1" hangingPunct="1"/>
            <a:r>
              <a:rPr lang="zh-CN" altLang="zh-CN" sz="3600" b="1" smtClean="0"/>
              <a:t>一、基本情况</a:t>
            </a:r>
            <a:endParaRPr lang="zh-CN" altLang="en-US" sz="3600" b="1" smtClean="0"/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320675" y="1916113"/>
            <a:ext cx="8823325" cy="5230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</a:rPr>
              <a:t>企业名称：</a:t>
            </a:r>
            <a:endParaRPr lang="en-US" altLang="en-US" sz="2400" b="1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主营业务：</a:t>
            </a:r>
            <a:endParaRPr lang="en-US" altLang="zh-CN" sz="2400" b="1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</a:rPr>
              <a:t>成立时间：</a:t>
            </a:r>
            <a:endParaRPr lang="zh-CN" altLang="en-US" sz="2400" b="1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</a:rPr>
              <a:t>注册资本：</a:t>
            </a:r>
            <a:endParaRPr lang="zh-CN" altLang="en-US" sz="2400" b="1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</a:rPr>
              <a:t>法定代表人</a:t>
            </a:r>
            <a:r>
              <a:rPr lang="en-US" altLang="zh-CN" sz="2400" b="1">
                <a:latin typeface="宋体" panose="02010600030101010101" pitchFamily="2" charset="-122"/>
              </a:rPr>
              <a:t>:</a:t>
            </a:r>
            <a:endParaRPr lang="zh-CN" altLang="en-US" sz="2400" b="1">
              <a:latin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2400" b="1">
                <a:latin typeface="宋体" panose="02010600030101010101" pitchFamily="2" charset="-122"/>
              </a:rPr>
              <a:t>住所</a:t>
            </a:r>
            <a:r>
              <a:rPr lang="en-US" altLang="zh-CN" sz="2400" b="1">
                <a:latin typeface="宋体" panose="02010600030101010101" pitchFamily="2" charset="-122"/>
              </a:rPr>
              <a:t>:</a:t>
            </a:r>
            <a:endParaRPr lang="en-US" altLang="zh-CN" sz="24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二、股东构成</a:t>
            </a:r>
            <a:endParaRPr lang="zh-CN" altLang="en-US" sz="3600" b="1" smtClean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简要介绍各股东基本情况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如果初次不便介绍全部股东，可以介绍主要股东或重点介绍实际控制人或董事长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三、管理团队</a:t>
            </a:r>
            <a:endParaRPr lang="zh-CN" altLang="en-US" sz="3600" b="1" smtClean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0" smtClean="0"/>
              <a:t>简要介绍管理团队核心成员情况</a:t>
            </a:r>
            <a:endParaRPr lang="en-US" altLang="zh-CN" sz="2800" smtClean="0"/>
          </a:p>
          <a:p>
            <a:pPr eaLnBrk="1" hangingPunct="1"/>
            <a:r>
              <a:rPr lang="zh-CN" altLang="en-US" sz="2800" b="1" smtClean="0"/>
              <a:t>总裁（总经理）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副总裁（副总经理）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市场总监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财务总监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技术总监或研发部门负责人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四、行业和市场分析</a:t>
            </a:r>
            <a:endParaRPr lang="zh-CN" altLang="en-US" sz="3600" b="1" smtClean="0"/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市场定位，目标客户分析</a:t>
            </a:r>
            <a:endParaRPr lang="zh-CN" altLang="zh-CN" sz="2800" b="1" smtClean="0"/>
          </a:p>
          <a:p>
            <a:pPr eaLnBrk="1" hangingPunct="1"/>
            <a:r>
              <a:rPr lang="zh-CN" altLang="en-US" sz="2800" b="1" smtClean="0"/>
              <a:t>细分市场的规模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行业发展态势</a:t>
            </a:r>
            <a:endParaRPr lang="zh-CN" altLang="zh-CN" sz="2800" b="1" smtClean="0"/>
          </a:p>
          <a:p>
            <a:pPr eaLnBrk="1" hangingPunct="1"/>
            <a:endParaRPr lang="zh-CN" altLang="zh-CN" sz="28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五、产品或服务介绍</a:t>
            </a:r>
            <a:endParaRPr lang="zh-CN" altLang="en-US" sz="3600" b="1" smtClean="0"/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产品（或服务）的基本描述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产品（或服务）的竞争能力</a:t>
            </a:r>
            <a:endParaRPr lang="en-US" altLang="zh-CN" sz="2800" b="1" smtClean="0"/>
          </a:p>
          <a:p>
            <a:pPr eaLnBrk="1" hangingPunct="1"/>
            <a:r>
              <a:rPr lang="zh-CN" altLang="zh-CN" sz="2800" b="1" smtClean="0"/>
              <a:t>现阶段运行状况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六、盈利模式</a:t>
            </a:r>
            <a:endParaRPr lang="zh-CN" altLang="en-US" sz="3600" b="1" smtClean="0"/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zh-CN" sz="2800" b="1" smtClean="0"/>
              <a:t>盈利模式描述</a:t>
            </a:r>
            <a:endParaRPr lang="zh-CN" altLang="zh-CN" sz="2800" b="1" smtClean="0"/>
          </a:p>
          <a:p>
            <a:pPr eaLnBrk="1" hangingPunct="1"/>
            <a:r>
              <a:rPr lang="zh-CN" altLang="zh-CN" sz="2800" b="1" smtClean="0"/>
              <a:t>盈利模式特点（与其他模式之比较）</a:t>
            </a:r>
            <a:endParaRPr lang="zh-CN" altLang="zh-CN" sz="2800" b="1" smtClean="0"/>
          </a:p>
          <a:p>
            <a:pPr eaLnBrk="1" hangingPunct="1"/>
            <a:r>
              <a:rPr lang="zh-CN" altLang="zh-CN" sz="2800" b="1" smtClean="0"/>
              <a:t>市场或客户的接受程度</a:t>
            </a:r>
            <a:endParaRPr lang="zh-CN" altLang="zh-CN" sz="2800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七、营销策略</a:t>
            </a:r>
            <a:endParaRPr lang="zh-CN" altLang="en-US" sz="3600" b="1" smtClean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现有的营销模式和渠道</a:t>
            </a:r>
            <a:endParaRPr lang="zh-CN" altLang="zh-CN" sz="2800" b="1" smtClean="0"/>
          </a:p>
          <a:p>
            <a:pPr eaLnBrk="1" hangingPunct="1"/>
            <a:r>
              <a:rPr lang="zh-CN" altLang="en-US" sz="2800" b="1" smtClean="0"/>
              <a:t>拟采取新策略（或措施）的简要</a:t>
            </a:r>
            <a:r>
              <a:rPr lang="zh-CN" altLang="zh-CN" sz="2800" b="1" smtClean="0"/>
              <a:t>描述</a:t>
            </a:r>
            <a:endParaRPr lang="zh-CN" altLang="zh-CN" sz="2800" b="1" smtClean="0"/>
          </a:p>
          <a:p>
            <a:pPr eaLnBrk="1" hangingPunct="1"/>
            <a:endParaRPr lang="zh-CN" altLang="zh-CN" sz="28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八、竞争对手</a:t>
            </a:r>
            <a:endParaRPr lang="zh-CN" altLang="en-US" sz="3600" b="1" smtClean="0"/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简要介绍竞争对手的基本情况</a:t>
            </a:r>
            <a:endParaRPr lang="en-US" altLang="zh-CN" sz="2800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z="2800" b="1" smtClean="0"/>
              <a:t>如果初次不便披露较多，可以仅列出主要竞争对手的公司名称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WPS 演示</Application>
  <PresentationFormat>全屏显示(4:3)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         2018 级《创业投资理论与实务》课程期末立项报告考试要求  一、按照以下PPT模板格式撰写一篇经营计划书或投资建议书的立项报告；  二、以小组形式进行提交，每组5人并标注本组组员名单。</vt:lpstr>
      <vt:lpstr>一、基本情况</vt:lpstr>
      <vt:lpstr>二、股东构成</vt:lpstr>
      <vt:lpstr>三、管理团队</vt:lpstr>
      <vt:lpstr>四、行业和市场分析</vt:lpstr>
      <vt:lpstr>五、产品或服务介绍</vt:lpstr>
      <vt:lpstr>六、盈利模式</vt:lpstr>
      <vt:lpstr>七、营销策略</vt:lpstr>
      <vt:lpstr>八、竞争对手</vt:lpstr>
      <vt:lpstr>九、财务状况</vt:lpstr>
      <vt:lpstr>十、融资需求和盈利预测</vt:lpstr>
      <vt:lpstr>十一、投资亮点和风险分析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创业投资河北行 简要商业计划书模板</dc:title>
  <dc:creator>aml</dc:creator>
  <cp:lastModifiedBy>Administrator</cp:lastModifiedBy>
  <cp:revision>10</cp:revision>
  <dcterms:created xsi:type="dcterms:W3CDTF">2015-08-18T06:13:00Z</dcterms:created>
  <dcterms:modified xsi:type="dcterms:W3CDTF">2020-07-13T10:01:58Z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2052-11.1.0.9739</vt:lpwstr>
  </property>
</Properties>
</file>