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310" r:id="rId3"/>
    <p:sldId id="309" r:id="rId4"/>
    <p:sldId id="308" r:id="rId5"/>
    <p:sldId id="265" r:id="rId6"/>
    <p:sldId id="289" r:id="rId7"/>
  </p:sldIdLst>
  <p:sldSz cx="10080625" cy="6840538"/>
  <p:notesSz cx="6858000" cy="9144000"/>
  <p:defaultTextStyle>
    <a:defPPr>
      <a:defRPr lang="zh-CN"/>
    </a:defPPr>
    <a:lvl1pPr marL="0" algn="l" defTabSz="829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5290" algn="l" defTabSz="829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30580" algn="l" defTabSz="829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5235" algn="l" defTabSz="829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60525" algn="l" defTabSz="829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5815" algn="l" defTabSz="829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91105" algn="l" defTabSz="829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6395" algn="l" defTabSz="829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21685" algn="l" defTabSz="829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ECEE"/>
    <a:srgbClr val="3A5E76"/>
    <a:srgbClr val="383878"/>
    <a:srgbClr val="7272BE"/>
    <a:srgbClr val="407070"/>
    <a:srgbClr val="66CA9D"/>
    <a:srgbClr val="2C6EA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780" autoAdjust="0"/>
    <p:restoredTop sz="94692" autoAdjust="0"/>
  </p:normalViewPr>
  <p:slideViewPr>
    <p:cSldViewPr snapToGrid="0">
      <p:cViewPr>
        <p:scale>
          <a:sx n="70" d="100"/>
          <a:sy n="70" d="100"/>
        </p:scale>
        <p:origin x="-1590" y="-402"/>
      </p:cViewPr>
      <p:guideLst>
        <p:guide orient="horz" pos="2119"/>
        <p:guide pos="316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pPr/>
              <a:t>2016/7/1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2149982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036D5-2073-4C09-B01A-5E4F2DFC553C}" type="datetimeFigureOut">
              <a:rPr lang="zh-CN" altLang="en-US" smtClean="0"/>
              <a:pPr/>
              <a:t>2016/7/1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685800"/>
            <a:ext cx="50514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EE5DA-9166-4D89-A438-B079D1CB186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63038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8299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5290" algn="l" defTabSz="8299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30580" algn="l" defTabSz="8299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5235" algn="l" defTabSz="8299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60525" algn="l" defTabSz="8299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5815" algn="l" defTabSz="8299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91105" algn="l" defTabSz="8299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6395" algn="l" defTabSz="8299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21685" algn="l" defTabSz="8299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685800"/>
            <a:ext cx="5051425" cy="34290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9EE5DA-9166-4D89-A438-B079D1CB186A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03288" y="685800"/>
            <a:ext cx="50514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EE5DA-9166-4D89-A438-B079D1CB186A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03288" y="685800"/>
            <a:ext cx="50514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EE5DA-9166-4D89-A438-B079D1CB186A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03288" y="685800"/>
            <a:ext cx="50514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EE5DA-9166-4D89-A438-B079D1CB186A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685800"/>
            <a:ext cx="5051425" cy="34290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9EE5DA-9166-4D89-A438-B079D1CB186A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685800"/>
            <a:ext cx="5051425" cy="34290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9EE5DA-9166-4D89-A438-B079D1CB186A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60079" y="1119506"/>
            <a:ext cx="7560469" cy="2381521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60079" y="3592866"/>
            <a:ext cx="7560469" cy="1651546"/>
          </a:xfrm>
        </p:spPr>
        <p:txBody>
          <a:bodyPr/>
          <a:lstStyle>
            <a:lvl1pPr marL="0" indent="0" algn="ctr">
              <a:buNone/>
              <a:defRPr sz="2200"/>
            </a:lvl1pPr>
            <a:lvl2pPr marL="415290" indent="0" algn="ctr">
              <a:buNone/>
              <a:defRPr sz="1800"/>
            </a:lvl2pPr>
            <a:lvl3pPr marL="830580" indent="0" algn="ctr">
              <a:buNone/>
              <a:defRPr sz="1600"/>
            </a:lvl3pPr>
            <a:lvl4pPr marL="1245235" indent="0" algn="ctr">
              <a:buNone/>
              <a:defRPr sz="1500"/>
            </a:lvl4pPr>
            <a:lvl5pPr marL="1660525" indent="0" algn="ctr">
              <a:buNone/>
              <a:defRPr sz="1500"/>
            </a:lvl5pPr>
            <a:lvl6pPr marL="2075815" indent="0" algn="ctr">
              <a:buNone/>
              <a:defRPr sz="1500"/>
            </a:lvl6pPr>
            <a:lvl7pPr marL="2491105" indent="0" algn="ctr">
              <a:buNone/>
              <a:defRPr sz="1500"/>
            </a:lvl7pPr>
            <a:lvl8pPr marL="2906395" indent="0" algn="ctr">
              <a:buNone/>
              <a:defRPr sz="1500"/>
            </a:lvl8pPr>
            <a:lvl9pPr marL="3321685" indent="0" algn="ctr">
              <a:buNone/>
              <a:defRPr sz="15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2016/7/1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2016/7/1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3946" y="364195"/>
            <a:ext cx="2173635" cy="579704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93044" y="364195"/>
            <a:ext cx="6394897" cy="579704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2016/7/1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2016/7/1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7793" y="1705387"/>
            <a:ext cx="8694540" cy="2845473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7793" y="4577780"/>
            <a:ext cx="8694540" cy="1496367"/>
          </a:xfrm>
        </p:spPr>
        <p:txBody>
          <a:bodyPr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152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305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2452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6605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0758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4911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29063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3216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2016/7/1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93044" y="1820977"/>
            <a:ext cx="4284265" cy="434025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03316" y="1820977"/>
            <a:ext cx="4284265" cy="434025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2016/7/1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4357" y="364197"/>
            <a:ext cx="8694540" cy="132218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94358" y="1676882"/>
            <a:ext cx="4264576" cy="8218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5290" indent="0">
              <a:buNone/>
              <a:defRPr sz="1800" b="1"/>
            </a:lvl2pPr>
            <a:lvl3pPr marL="830580" indent="0">
              <a:buNone/>
              <a:defRPr sz="1600" b="1"/>
            </a:lvl3pPr>
            <a:lvl4pPr marL="1245235" indent="0">
              <a:buNone/>
              <a:defRPr sz="1500" b="1"/>
            </a:lvl4pPr>
            <a:lvl5pPr marL="1660525" indent="0">
              <a:buNone/>
              <a:defRPr sz="1500" b="1"/>
            </a:lvl5pPr>
            <a:lvl6pPr marL="2075815" indent="0">
              <a:buNone/>
              <a:defRPr sz="1500" b="1"/>
            </a:lvl6pPr>
            <a:lvl7pPr marL="2491105" indent="0">
              <a:buNone/>
              <a:defRPr sz="1500" b="1"/>
            </a:lvl7pPr>
            <a:lvl8pPr marL="2906395" indent="0">
              <a:buNone/>
              <a:defRPr sz="1500" b="1"/>
            </a:lvl8pPr>
            <a:lvl9pPr marL="3321685" indent="0">
              <a:buNone/>
              <a:defRPr sz="15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94358" y="2498697"/>
            <a:ext cx="4264576" cy="367520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03318" y="1676882"/>
            <a:ext cx="4285579" cy="8218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5290" indent="0">
              <a:buNone/>
              <a:defRPr sz="1800" b="1"/>
            </a:lvl2pPr>
            <a:lvl3pPr marL="830580" indent="0">
              <a:buNone/>
              <a:defRPr sz="1600" b="1"/>
            </a:lvl3pPr>
            <a:lvl4pPr marL="1245235" indent="0">
              <a:buNone/>
              <a:defRPr sz="1500" b="1"/>
            </a:lvl4pPr>
            <a:lvl5pPr marL="1660525" indent="0">
              <a:buNone/>
              <a:defRPr sz="1500" b="1"/>
            </a:lvl5pPr>
            <a:lvl6pPr marL="2075815" indent="0">
              <a:buNone/>
              <a:defRPr sz="1500" b="1"/>
            </a:lvl6pPr>
            <a:lvl7pPr marL="2491105" indent="0">
              <a:buNone/>
              <a:defRPr sz="1500" b="1"/>
            </a:lvl7pPr>
            <a:lvl8pPr marL="2906395" indent="0">
              <a:buNone/>
              <a:defRPr sz="1500" b="1"/>
            </a:lvl8pPr>
            <a:lvl9pPr marL="3321685" indent="0">
              <a:buNone/>
              <a:defRPr sz="15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03318" y="2498697"/>
            <a:ext cx="4285579" cy="367520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2016/7/1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2016/7/1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2016/7/1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102" y="-1267"/>
            <a:ext cx="10101626" cy="6834204"/>
          </a:xfrm>
          <a:prstGeom prst="rect">
            <a:avLst/>
          </a:prstGeom>
        </p:spPr>
      </p:pic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4358" y="456036"/>
            <a:ext cx="3251264" cy="1596126"/>
          </a:xfrm>
        </p:spPr>
        <p:txBody>
          <a:bodyPr anchor="b"/>
          <a:lstStyle>
            <a:lvl1pPr>
              <a:defRPr sz="29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580" y="984912"/>
            <a:ext cx="5103316" cy="486121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94358" y="2052162"/>
            <a:ext cx="3251264" cy="3801883"/>
          </a:xfrm>
        </p:spPr>
        <p:txBody>
          <a:bodyPr/>
          <a:lstStyle>
            <a:lvl1pPr marL="0" indent="0">
              <a:buNone/>
              <a:defRPr sz="1500"/>
            </a:lvl1pPr>
            <a:lvl2pPr marL="415290" indent="0">
              <a:buNone/>
              <a:defRPr sz="1300"/>
            </a:lvl2pPr>
            <a:lvl3pPr marL="830580" indent="0">
              <a:buNone/>
              <a:defRPr sz="1100"/>
            </a:lvl3pPr>
            <a:lvl4pPr marL="1245235" indent="0">
              <a:buNone/>
              <a:defRPr sz="900"/>
            </a:lvl4pPr>
            <a:lvl5pPr marL="1660525" indent="0">
              <a:buNone/>
              <a:defRPr sz="900"/>
            </a:lvl5pPr>
            <a:lvl6pPr marL="2075815" indent="0">
              <a:buNone/>
              <a:defRPr sz="900"/>
            </a:lvl6pPr>
            <a:lvl7pPr marL="2491105" indent="0">
              <a:buNone/>
              <a:defRPr sz="900"/>
            </a:lvl7pPr>
            <a:lvl8pPr marL="2906395" indent="0">
              <a:buNone/>
              <a:defRPr sz="900"/>
            </a:lvl8pPr>
            <a:lvl9pPr marL="3321685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2016/7/1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4358" y="456036"/>
            <a:ext cx="3251264" cy="1596126"/>
          </a:xfrm>
        </p:spPr>
        <p:txBody>
          <a:bodyPr anchor="b"/>
          <a:lstStyle>
            <a:lvl1pPr>
              <a:defRPr sz="29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285580" y="984912"/>
            <a:ext cx="5103316" cy="4861216"/>
          </a:xfrm>
        </p:spPr>
        <p:txBody>
          <a:bodyPr/>
          <a:lstStyle>
            <a:lvl1pPr marL="0" indent="0">
              <a:buNone/>
              <a:defRPr sz="2900"/>
            </a:lvl1pPr>
            <a:lvl2pPr marL="415290" indent="0">
              <a:buNone/>
              <a:defRPr sz="2500"/>
            </a:lvl2pPr>
            <a:lvl3pPr marL="830580" indent="0">
              <a:buNone/>
              <a:defRPr sz="2200"/>
            </a:lvl3pPr>
            <a:lvl4pPr marL="1245235" indent="0">
              <a:buNone/>
              <a:defRPr sz="1800"/>
            </a:lvl4pPr>
            <a:lvl5pPr marL="1660525" indent="0">
              <a:buNone/>
              <a:defRPr sz="1800"/>
            </a:lvl5pPr>
            <a:lvl6pPr marL="2075815" indent="0">
              <a:buNone/>
              <a:defRPr sz="1800"/>
            </a:lvl6pPr>
            <a:lvl7pPr marL="2491105" indent="0">
              <a:buNone/>
              <a:defRPr sz="1800"/>
            </a:lvl7pPr>
            <a:lvl8pPr marL="2906395" indent="0">
              <a:buNone/>
              <a:defRPr sz="1800"/>
            </a:lvl8pPr>
            <a:lvl9pPr marL="3321685" indent="0">
              <a:buNone/>
              <a:defRPr sz="18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94358" y="2052162"/>
            <a:ext cx="3251264" cy="3801883"/>
          </a:xfrm>
        </p:spPr>
        <p:txBody>
          <a:bodyPr/>
          <a:lstStyle>
            <a:lvl1pPr marL="0" indent="0">
              <a:buNone/>
              <a:defRPr sz="1500"/>
            </a:lvl1pPr>
            <a:lvl2pPr marL="415290" indent="0">
              <a:buNone/>
              <a:defRPr sz="1300"/>
            </a:lvl2pPr>
            <a:lvl3pPr marL="830580" indent="0">
              <a:buNone/>
              <a:defRPr sz="1100"/>
            </a:lvl3pPr>
            <a:lvl4pPr marL="1245235" indent="0">
              <a:buNone/>
              <a:defRPr sz="900"/>
            </a:lvl4pPr>
            <a:lvl5pPr marL="1660525" indent="0">
              <a:buNone/>
              <a:defRPr sz="900"/>
            </a:lvl5pPr>
            <a:lvl6pPr marL="2075815" indent="0">
              <a:buNone/>
              <a:defRPr sz="900"/>
            </a:lvl6pPr>
            <a:lvl7pPr marL="2491105" indent="0">
              <a:buNone/>
              <a:defRPr sz="900"/>
            </a:lvl7pPr>
            <a:lvl8pPr marL="2906395" indent="0">
              <a:buNone/>
              <a:defRPr sz="900"/>
            </a:lvl8pPr>
            <a:lvl9pPr marL="3321685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2016/7/1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93044" y="364197"/>
            <a:ext cx="8694540" cy="1322188"/>
          </a:xfrm>
          <a:prstGeom prst="rect">
            <a:avLst/>
          </a:prstGeom>
        </p:spPr>
        <p:txBody>
          <a:bodyPr vert="horz" lIns="83037" tIns="41518" rIns="83037" bIns="41518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93044" y="1820977"/>
            <a:ext cx="8694540" cy="4340259"/>
          </a:xfrm>
          <a:prstGeom prst="rect">
            <a:avLst/>
          </a:prstGeom>
        </p:spPr>
        <p:txBody>
          <a:bodyPr vert="horz" lIns="83037" tIns="41518" rIns="83037" bIns="41518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93045" y="6340168"/>
            <a:ext cx="2268140" cy="364195"/>
          </a:xfrm>
          <a:prstGeom prst="rect">
            <a:avLst/>
          </a:prstGeom>
        </p:spPr>
        <p:txBody>
          <a:bodyPr vert="horz" lIns="83037" tIns="41518" rIns="83037" bIns="41518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pPr/>
              <a:t>2016/7/1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39209" y="6340168"/>
            <a:ext cx="3402210" cy="364195"/>
          </a:xfrm>
          <a:prstGeom prst="rect">
            <a:avLst/>
          </a:prstGeom>
        </p:spPr>
        <p:txBody>
          <a:bodyPr vert="horz" lIns="83037" tIns="41518" rIns="83037" bIns="41518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19442" y="6340168"/>
            <a:ext cx="2268140" cy="364195"/>
          </a:xfrm>
          <a:prstGeom prst="rect">
            <a:avLst/>
          </a:prstGeom>
        </p:spPr>
        <p:txBody>
          <a:bodyPr vert="horz" lIns="83037" tIns="41518" rIns="83037" bIns="41518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829945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645" indent="-207645" algn="l" defTabSz="829945" rtl="0" eaLnBrk="1" latinLnBrk="0" hangingPunct="1">
        <a:lnSpc>
          <a:spcPct val="90000"/>
        </a:lnSpc>
        <a:spcBef>
          <a:spcPts val="91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22935" indent="-207645" algn="l" defTabSz="829945" rtl="0" eaLnBrk="1" latinLnBrk="0" hangingPunct="1">
        <a:lnSpc>
          <a:spcPct val="90000"/>
        </a:lnSpc>
        <a:spcBef>
          <a:spcPts val="455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38225" indent="-207645" algn="l" defTabSz="829945" rtl="0" eaLnBrk="1" latinLnBrk="0" hangingPunct="1">
        <a:lnSpc>
          <a:spcPct val="90000"/>
        </a:lnSpc>
        <a:spcBef>
          <a:spcPts val="45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52880" indent="-207645" algn="l" defTabSz="829945" rtl="0" eaLnBrk="1" latinLnBrk="0" hangingPunct="1">
        <a:lnSpc>
          <a:spcPct val="90000"/>
        </a:lnSpc>
        <a:spcBef>
          <a:spcPts val="455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68170" indent="-207645" algn="l" defTabSz="829945" rtl="0" eaLnBrk="1" latinLnBrk="0" hangingPunct="1">
        <a:lnSpc>
          <a:spcPct val="90000"/>
        </a:lnSpc>
        <a:spcBef>
          <a:spcPts val="455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460" indent="-207645" algn="l" defTabSz="829945" rtl="0" eaLnBrk="1" latinLnBrk="0" hangingPunct="1">
        <a:lnSpc>
          <a:spcPct val="90000"/>
        </a:lnSpc>
        <a:spcBef>
          <a:spcPts val="455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698750" indent="-207645" algn="l" defTabSz="829945" rtl="0" eaLnBrk="1" latinLnBrk="0" hangingPunct="1">
        <a:lnSpc>
          <a:spcPct val="90000"/>
        </a:lnSpc>
        <a:spcBef>
          <a:spcPts val="455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114040" indent="-207645" algn="l" defTabSz="829945" rtl="0" eaLnBrk="1" latinLnBrk="0" hangingPunct="1">
        <a:lnSpc>
          <a:spcPct val="90000"/>
        </a:lnSpc>
        <a:spcBef>
          <a:spcPts val="455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529330" indent="-207645" algn="l" defTabSz="829945" rtl="0" eaLnBrk="1" latinLnBrk="0" hangingPunct="1">
        <a:lnSpc>
          <a:spcPct val="90000"/>
        </a:lnSpc>
        <a:spcBef>
          <a:spcPts val="455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82994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5290" algn="l" defTabSz="82994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0580" algn="l" defTabSz="82994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5235" algn="l" defTabSz="82994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60525" algn="l" defTabSz="82994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815" algn="l" defTabSz="82994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algn="l" defTabSz="82994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6395" algn="l" defTabSz="82994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21685" algn="l" defTabSz="82994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8656" y="1696479"/>
            <a:ext cx="7462079" cy="3243032"/>
          </a:xfrm>
          <a:prstGeom prst="rect">
            <a:avLst/>
          </a:prstGeom>
          <a:noFill/>
        </p:spPr>
        <p:txBody>
          <a:bodyPr wrap="square" lIns="90516" tIns="45258" rIns="90516" bIns="45258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3200" b="1" u="sng" dirty="0" smtClean="0">
                <a:solidFill>
                  <a:srgbClr val="00B050"/>
                </a:solidFill>
                <a:latin typeface="+mj-ea"/>
                <a:ea typeface="+mj-ea"/>
              </a:rPr>
              <a:t>并购估值选修课程考核方案</a:t>
            </a:r>
            <a:endParaRPr lang="en-US" altLang="zh-CN" sz="3200" b="1" u="sng" dirty="0">
              <a:solidFill>
                <a:srgbClr val="00B050"/>
              </a:solidFill>
              <a:latin typeface="+mj-ea"/>
              <a:ea typeface="+mj-ea"/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altLang="zh-CN" sz="3200" b="1" u="sng" dirty="0">
              <a:solidFill>
                <a:srgbClr val="00B050"/>
              </a:solidFill>
              <a:latin typeface="+mj-ea"/>
              <a:ea typeface="+mj-ea"/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altLang="zh-CN" sz="2000" dirty="0">
              <a:latin typeface="仿宋_GB2312" panose="02010609030101010101" pitchFamily="49" charset="-122"/>
              <a:ea typeface="仿宋_GB2312" panose="02010609030101010101" pitchFamily="49" charset="-122"/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2000" dirty="0">
                <a:latin typeface="仿宋_GB2312" panose="02010609030101010101" pitchFamily="49" charset="-122"/>
                <a:ea typeface="仿宋_GB2312" panose="02010609030101010101" pitchFamily="49" charset="-122"/>
              </a:rPr>
              <a:t>主讲人：李  果   博士</a:t>
            </a:r>
            <a:endParaRPr lang="en-US" altLang="zh-CN" sz="2000" dirty="0">
              <a:latin typeface="仿宋_GB2312" panose="02010609030101010101" pitchFamily="49" charset="-122"/>
              <a:ea typeface="仿宋_GB2312" panose="02010609030101010101" pitchFamily="49" charset="-122"/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altLang="zh-CN" sz="2000" dirty="0">
              <a:latin typeface="仿宋_GB2312" panose="02010609030101010101" pitchFamily="49" charset="-122"/>
              <a:ea typeface="仿宋_GB2312" panose="02010609030101010101" pitchFamily="49" charset="-122"/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zh-CN" sz="2000" dirty="0" smtClean="0">
                <a:latin typeface="仿宋_GB2312" panose="02010609030101010101" pitchFamily="49" charset="-122"/>
                <a:ea typeface="仿宋_GB2312" panose="02010609030101010101" pitchFamily="49" charset="-122"/>
              </a:rPr>
              <a:t>2016</a:t>
            </a:r>
            <a:r>
              <a:rPr lang="zh-CN" altLang="en-US" sz="2000" dirty="0" smtClean="0">
                <a:latin typeface="仿宋_GB2312" panose="02010609030101010101" pitchFamily="49" charset="-122"/>
                <a:ea typeface="仿宋_GB2312" panose="02010609030101010101" pitchFamily="49" charset="-122"/>
              </a:rPr>
              <a:t>年</a:t>
            </a:r>
            <a:r>
              <a:rPr lang="en-US" altLang="zh-CN" sz="2000" dirty="0">
                <a:latin typeface="仿宋_GB2312" panose="02010609030101010101" pitchFamily="49" charset="-122"/>
                <a:ea typeface="仿宋_GB2312" panose="02010609030101010101" pitchFamily="49" charset="-122"/>
              </a:rPr>
              <a:t>6</a:t>
            </a:r>
            <a:r>
              <a:rPr lang="zh-CN" altLang="en-US" sz="2000" dirty="0" smtClean="0">
                <a:latin typeface="仿宋_GB2312" panose="02010609030101010101" pitchFamily="49" charset="-122"/>
                <a:ea typeface="仿宋_GB2312" panose="02010609030101010101" pitchFamily="49" charset="-122"/>
              </a:rPr>
              <a:t>月</a:t>
            </a:r>
            <a:endParaRPr lang="en-US" altLang="zh-CN" sz="2000" dirty="0">
              <a:latin typeface="仿宋_GB2312" panose="02010609030101010101" pitchFamily="49" charset="-122"/>
              <a:ea typeface="仿宋_GB2312" panose="02010609030101010101" pitchFamily="49" charset="-122"/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defRPr/>
            </a:pPr>
            <a:endParaRPr lang="zh-CN" altLang="zh-CN" sz="3200" b="1" u="sng" dirty="0">
              <a:solidFill>
                <a:srgbClr val="00B050"/>
              </a:solidFill>
              <a:latin typeface="+mj-ea"/>
              <a:ea typeface="+mj-ea"/>
            </a:endParaRPr>
          </a:p>
        </p:txBody>
      </p:sp>
      <p:pic>
        <p:nvPicPr>
          <p:cNvPr id="3" name="Picture 4" descr="http://www.mbacass.cn/images/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023" y="332527"/>
            <a:ext cx="3333957" cy="552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6548907" y="383198"/>
            <a:ext cx="3095943" cy="459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16" tIns="45258" rIns="90516" bIns="452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/>
            <a:r>
              <a:rPr lang="zh-CN" altLang="en-US" sz="2400" dirty="0">
                <a:solidFill>
                  <a:srgbClr val="FF0000"/>
                </a:solidFill>
                <a:latin typeface="华文彩云" pitchFamily="2" charset="-122"/>
                <a:ea typeface="华文彩云" pitchFamily="2" charset="-122"/>
              </a:rPr>
              <a:t>企业估值研习课程</a:t>
            </a:r>
          </a:p>
        </p:txBody>
      </p:sp>
      <p:sp>
        <p:nvSpPr>
          <p:cNvPr id="6" name="AutoShape 2" descr="http://img1.imgtn.bdimg.com/it/u=2233715768,3349640859&amp;fm=11&amp;gp=0.jpg"/>
          <p:cNvSpPr>
            <a:spLocks noChangeAspect="1" noChangeArrowheads="1"/>
          </p:cNvSpPr>
          <p:nvPr/>
        </p:nvSpPr>
        <p:spPr bwMode="auto">
          <a:xfrm>
            <a:off x="174233" y="-144463"/>
            <a:ext cx="341354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4932184"/>
            <a:ext cx="10080625" cy="1908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8581" y="429491"/>
            <a:ext cx="8332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latin typeface="+mj-ea"/>
                <a:ea typeface="+mj-ea"/>
              </a:rPr>
              <a:t>课程考核总体方案</a:t>
            </a:r>
            <a:endParaRPr lang="zh-CN" altLang="en-US" sz="2800" dirty="0">
              <a:latin typeface="+mj-ea"/>
              <a:ea typeface="+mj-ea"/>
            </a:endParaRPr>
          </a:p>
        </p:txBody>
      </p:sp>
      <p:sp>
        <p:nvSpPr>
          <p:cNvPr id="14" name="Rectangle 30"/>
          <p:cNvSpPr>
            <a:spLocks noChangeArrowheads="1"/>
          </p:cNvSpPr>
          <p:nvPr/>
        </p:nvSpPr>
        <p:spPr bwMode="auto">
          <a:xfrm>
            <a:off x="1" y="-169277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8586" y="2337762"/>
            <a:ext cx="4166071" cy="2585323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altLang="zh-CN" sz="1800" dirty="0" smtClean="0"/>
          </a:p>
          <a:p>
            <a:r>
              <a:rPr lang="zh-CN" altLang="en-US" sz="1800" dirty="0" smtClean="0"/>
              <a:t>考核方案：以小组为单位，模拟公司考核，以课堂表现</a:t>
            </a:r>
            <a:r>
              <a:rPr lang="en-US" altLang="zh-CN" sz="1800" dirty="0" smtClean="0"/>
              <a:t>+</a:t>
            </a:r>
            <a:r>
              <a:rPr lang="zh-CN" altLang="en-US" sz="1800" dirty="0" smtClean="0"/>
              <a:t>案例报告考核</a:t>
            </a:r>
            <a:endParaRPr lang="en-US" altLang="zh-CN" sz="1800" dirty="0" smtClean="0"/>
          </a:p>
          <a:p>
            <a:endParaRPr lang="en-US" altLang="zh-CN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参见课件第</a:t>
            </a:r>
            <a:r>
              <a:rPr lang="en-US" altLang="zh-CN" sz="1800" dirty="0" smtClean="0"/>
              <a:t>1</a:t>
            </a:r>
            <a:r>
              <a:rPr lang="zh-CN" altLang="en-US" sz="1800" dirty="0" smtClean="0"/>
              <a:t>讲和第</a:t>
            </a:r>
            <a:r>
              <a:rPr lang="en-US" altLang="zh-CN" sz="1800" dirty="0" smtClean="0"/>
              <a:t>8</a:t>
            </a:r>
            <a:r>
              <a:rPr lang="zh-CN" altLang="en-US" sz="1800" dirty="0" smtClean="0"/>
              <a:t>讲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修改后方案见右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</p:txBody>
      </p:sp>
      <p:sp>
        <p:nvSpPr>
          <p:cNvPr id="9" name="AutoShape 6" descr="http://img1.imgtn.bdimg.com/it/u=4249279144,1807204423&amp;fm=21&amp;gp=0.jpg"/>
          <p:cNvSpPr>
            <a:spLocks noChangeAspect="1" noChangeArrowheads="1"/>
          </p:cNvSpPr>
          <p:nvPr/>
        </p:nvSpPr>
        <p:spPr bwMode="auto">
          <a:xfrm>
            <a:off x="317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89789143"/>
              </p:ext>
            </p:extLst>
          </p:nvPr>
        </p:nvGraphicFramePr>
        <p:xfrm>
          <a:off x="5028012" y="2123723"/>
          <a:ext cx="4724400" cy="3717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514"/>
                <a:gridCol w="1621972"/>
                <a:gridCol w="707571"/>
                <a:gridCol w="685800"/>
                <a:gridCol w="805543"/>
              </a:tblGrid>
              <a:tr h="42961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考核</a:t>
                      </a:r>
                      <a:endParaRPr lang="en-US" altLang="zh-CN" sz="1600" dirty="0" smtClean="0"/>
                    </a:p>
                    <a:p>
                      <a:pPr algn="ctr"/>
                      <a:r>
                        <a:rPr lang="zh-CN" altLang="en-US" sz="1600" dirty="0" smtClean="0"/>
                        <a:t>对象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8299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/>
                        <a:t>考核</a:t>
                      </a:r>
                      <a:endParaRPr lang="en-US" altLang="zh-CN" sz="1600" dirty="0" smtClean="0"/>
                    </a:p>
                    <a:p>
                      <a:pPr marL="0" marR="0" indent="0" algn="ctr" defTabSz="8299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/>
                        <a:t>内容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latin typeface="+mn-ea"/>
                        </a:rPr>
                        <a:t>原</a:t>
                      </a:r>
                      <a:endParaRPr lang="en-US" altLang="zh-CN" sz="1600" dirty="0" smtClean="0">
                        <a:latin typeface="+mn-ea"/>
                      </a:endParaRPr>
                    </a:p>
                    <a:p>
                      <a:pPr algn="ctr"/>
                      <a:r>
                        <a:rPr lang="zh-CN" altLang="en-US" sz="1600" dirty="0" smtClean="0">
                          <a:latin typeface="+mn-ea"/>
                        </a:rPr>
                        <a:t>权重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现</a:t>
                      </a:r>
                      <a:endParaRPr lang="en-US" altLang="zh-CN" sz="1600" dirty="0" smtClean="0"/>
                    </a:p>
                    <a:p>
                      <a:pPr algn="ctr"/>
                      <a:r>
                        <a:rPr lang="zh-CN" altLang="en-US" sz="1600" dirty="0" smtClean="0"/>
                        <a:t>权重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8299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>
                          <a:latin typeface="+mn-ea"/>
                        </a:rPr>
                        <a:t>考核人</a:t>
                      </a:r>
                      <a:endParaRPr lang="zh-CN" altLang="en-US" sz="1600" dirty="0"/>
                    </a:p>
                  </a:txBody>
                  <a:tcPr/>
                </a:tc>
              </a:tr>
              <a:tr h="448332">
                <a:tc rowSpan="3">
                  <a:txBody>
                    <a:bodyPr/>
                    <a:lstStyle/>
                    <a:p>
                      <a:r>
                        <a:rPr lang="zh-CN" altLang="en-US" sz="1600" dirty="0" smtClean="0"/>
                        <a:t>组</a:t>
                      </a:r>
                      <a:r>
                        <a:rPr lang="en-US" altLang="zh-CN" sz="1600" dirty="0" smtClean="0"/>
                        <a:t>/</a:t>
                      </a:r>
                      <a:r>
                        <a:rPr lang="zh-CN" altLang="en-US" sz="1600" dirty="0" smtClean="0"/>
                        <a:t>组长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全组课堂表现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30%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40%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老师</a:t>
                      </a:r>
                      <a:endParaRPr lang="zh-CN" altLang="en-US" sz="1600" dirty="0"/>
                    </a:p>
                  </a:txBody>
                  <a:tcPr/>
                </a:tc>
              </a:tr>
              <a:tr h="448332">
                <a:tc vMerge="1">
                  <a:txBody>
                    <a:bodyPr/>
                    <a:lstStyle/>
                    <a:p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小组案例报告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35%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60%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老师</a:t>
                      </a:r>
                      <a:endParaRPr lang="zh-CN" altLang="en-US" sz="1600" dirty="0"/>
                    </a:p>
                  </a:txBody>
                  <a:tcPr/>
                </a:tc>
              </a:tr>
              <a:tr h="448332">
                <a:tc vMerge="1">
                  <a:txBody>
                    <a:bodyPr/>
                    <a:lstStyle/>
                    <a:p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实际对比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35%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0%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  <a:tr h="448332">
                <a:tc rowSpan="3">
                  <a:txBody>
                    <a:bodyPr/>
                    <a:lstStyle/>
                    <a:p>
                      <a:r>
                        <a:rPr lang="zh-CN" altLang="en-US" sz="1600" dirty="0" smtClean="0"/>
                        <a:t>组员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8299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/>
                        <a:t>组</a:t>
                      </a:r>
                      <a:r>
                        <a:rPr lang="en-US" altLang="zh-CN" sz="1600" dirty="0" smtClean="0"/>
                        <a:t>/</a:t>
                      </a:r>
                      <a:r>
                        <a:rPr lang="zh-CN" altLang="en-US" sz="1600" dirty="0" smtClean="0"/>
                        <a:t>组长评分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40%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40%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  <a:tr h="448332">
                <a:tc vMerge="1">
                  <a:txBody>
                    <a:bodyPr/>
                    <a:lstStyle/>
                    <a:p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考勤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20%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20%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老师</a:t>
                      </a:r>
                      <a:endParaRPr lang="zh-CN" altLang="en-US" sz="1600" dirty="0"/>
                    </a:p>
                  </a:txBody>
                  <a:tcPr/>
                </a:tc>
              </a:tr>
              <a:tr h="448332">
                <a:tc vMerge="1">
                  <a:txBody>
                    <a:bodyPr/>
                    <a:lstStyle/>
                    <a:p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讨论及报告贡献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40%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40%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组长</a:t>
                      </a:r>
                      <a:endParaRPr lang="zh-CN" altLang="en-US" sz="1600" dirty="0"/>
                    </a:p>
                  </a:txBody>
                  <a:tcPr/>
                </a:tc>
              </a:tr>
              <a:tr h="448332"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全体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8299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/>
                        <a:t>实际对比附加分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-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-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9842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8581" y="429491"/>
            <a:ext cx="8332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latin typeface="+mj-ea"/>
                <a:ea typeface="+mj-ea"/>
              </a:rPr>
              <a:t>报告案例要求</a:t>
            </a:r>
            <a:endParaRPr lang="zh-CN" altLang="en-US" sz="2800" dirty="0">
              <a:latin typeface="+mj-ea"/>
              <a:ea typeface="+mj-ea"/>
            </a:endParaRPr>
          </a:p>
        </p:txBody>
      </p:sp>
      <p:sp>
        <p:nvSpPr>
          <p:cNvPr id="14" name="Rectangle 30"/>
          <p:cNvSpPr>
            <a:spLocks noChangeArrowheads="1"/>
          </p:cNvSpPr>
          <p:nvPr/>
        </p:nvSpPr>
        <p:spPr bwMode="auto">
          <a:xfrm>
            <a:off x="1" y="-169277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3</a:t>
            </a:fld>
            <a:endParaRPr lang="zh-CN" altLang="en-US"/>
          </a:p>
        </p:txBody>
      </p:sp>
      <p:sp>
        <p:nvSpPr>
          <p:cNvPr id="9" name="AutoShape 6" descr="http://img1.imgtn.bdimg.com/it/u=4249279144,1807204423&amp;fm=21&amp;gp=0.jpg"/>
          <p:cNvSpPr>
            <a:spLocks noChangeAspect="1" noChangeArrowheads="1"/>
          </p:cNvSpPr>
          <p:nvPr/>
        </p:nvSpPr>
        <p:spPr bwMode="auto">
          <a:xfrm>
            <a:off x="317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668928" y="1539279"/>
            <a:ext cx="6854586" cy="289310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FF0000"/>
                </a:solidFill>
              </a:rPr>
              <a:t>每组选择</a:t>
            </a:r>
            <a:r>
              <a:rPr lang="en-US" altLang="zh-CN" sz="2000" dirty="0" smtClean="0">
                <a:solidFill>
                  <a:srgbClr val="FF0000"/>
                </a:solidFill>
              </a:rPr>
              <a:t>1</a:t>
            </a:r>
            <a:r>
              <a:rPr lang="zh-CN" altLang="en-US" sz="2000" dirty="0" smtClean="0">
                <a:solidFill>
                  <a:srgbClr val="FF0000"/>
                </a:solidFill>
              </a:rPr>
              <a:t>个案例进行分析</a:t>
            </a:r>
            <a:r>
              <a:rPr lang="zh-CN" altLang="en-US" sz="2000" dirty="0" smtClean="0"/>
              <a:t>，案例要求：</a:t>
            </a:r>
            <a:endParaRPr lang="en-US" altLang="zh-CN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国内</a:t>
            </a:r>
            <a:r>
              <a:rPr lang="en-US" altLang="zh-CN" sz="1800" dirty="0" smtClean="0"/>
              <a:t>A</a:t>
            </a:r>
            <a:r>
              <a:rPr lang="zh-CN" altLang="en-US" sz="1800" dirty="0" smtClean="0"/>
              <a:t>股上市公司相关并购案例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非集团内重组，非财务投资，不以退市为目的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时间：最近半年，可放宽到最近</a:t>
            </a:r>
            <a:r>
              <a:rPr lang="en-US" altLang="zh-CN" sz="1800" dirty="0" smtClean="0"/>
              <a:t>9</a:t>
            </a:r>
            <a:r>
              <a:rPr lang="zh-CN" altLang="en-US" sz="1800" dirty="0" smtClean="0"/>
              <a:t>个月，即</a:t>
            </a:r>
            <a:r>
              <a:rPr lang="en-US" altLang="zh-CN" sz="1800" dirty="0" smtClean="0"/>
              <a:t>2015</a:t>
            </a:r>
            <a:r>
              <a:rPr lang="zh-CN" altLang="en-US" sz="1800" dirty="0" smtClean="0"/>
              <a:t>年</a:t>
            </a:r>
            <a:r>
              <a:rPr lang="en-US" altLang="zh-CN" sz="1800" dirty="0" smtClean="0"/>
              <a:t>6</a:t>
            </a:r>
            <a:r>
              <a:rPr lang="zh-CN" altLang="en-US" sz="1800" dirty="0" smtClean="0"/>
              <a:t>月以后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至少有</a:t>
            </a:r>
            <a:r>
              <a:rPr lang="en-US" altLang="zh-CN" sz="1800" dirty="0" smtClean="0"/>
              <a:t>2</a:t>
            </a:r>
            <a:r>
              <a:rPr lang="zh-CN" altLang="en-US" sz="1800" dirty="0" smtClean="0"/>
              <a:t>家投行分析报告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</p:txBody>
      </p:sp>
      <p:sp>
        <p:nvSpPr>
          <p:cNvPr id="11" name="矩形 10"/>
          <p:cNvSpPr/>
          <p:nvPr/>
        </p:nvSpPr>
        <p:spPr>
          <a:xfrm>
            <a:off x="6083943" y="1902230"/>
            <a:ext cx="21754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prstClr val="black"/>
                </a:solidFill>
              </a:rPr>
              <a:t>横向并购</a:t>
            </a:r>
            <a:endParaRPr lang="en-US" altLang="zh-CN" dirty="0" smtClean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prstClr val="black"/>
                </a:solidFill>
              </a:rPr>
              <a:t>纵向并购</a:t>
            </a:r>
            <a:endParaRPr lang="en-US" altLang="zh-CN" dirty="0" smtClean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dirty="0" smtClean="0">
                <a:solidFill>
                  <a:prstClr val="black"/>
                </a:solidFill>
              </a:rPr>
              <a:t>多元化并购</a:t>
            </a:r>
            <a:endParaRPr lang="en-US" altLang="zh-CN" dirty="0">
              <a:solidFill>
                <a:prstClr val="black"/>
              </a:solidFill>
            </a:endParaRPr>
          </a:p>
        </p:txBody>
      </p:sp>
      <p:sp>
        <p:nvSpPr>
          <p:cNvPr id="12" name="左大括号 11"/>
          <p:cNvSpPr/>
          <p:nvPr/>
        </p:nvSpPr>
        <p:spPr>
          <a:xfrm>
            <a:off x="5464630" y="1948464"/>
            <a:ext cx="728186" cy="738531"/>
          </a:xfrm>
          <a:prstGeom prst="leftBrace">
            <a:avLst>
              <a:gd name="adj1" fmla="val 8333"/>
              <a:gd name="adj2" fmla="val 4705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0223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8581" y="429491"/>
            <a:ext cx="8332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latin typeface="+mj-ea"/>
                <a:ea typeface="+mj-ea"/>
              </a:rPr>
              <a:t>报告结构要求</a:t>
            </a:r>
            <a:endParaRPr lang="zh-CN" altLang="en-US" sz="2800" dirty="0">
              <a:latin typeface="+mj-ea"/>
              <a:ea typeface="+mj-ea"/>
            </a:endParaRPr>
          </a:p>
        </p:txBody>
      </p:sp>
      <p:sp>
        <p:nvSpPr>
          <p:cNvPr id="14" name="Rectangle 30"/>
          <p:cNvSpPr>
            <a:spLocks noChangeArrowheads="1"/>
          </p:cNvSpPr>
          <p:nvPr/>
        </p:nvSpPr>
        <p:spPr bwMode="auto">
          <a:xfrm>
            <a:off x="1" y="-169277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8586" y="1922354"/>
            <a:ext cx="4166071" cy="4247317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800" dirty="0" smtClean="0"/>
              <a:t>正文建议</a:t>
            </a:r>
            <a:endParaRPr lang="en-US" altLang="zh-CN" sz="1800" dirty="0" smtClean="0"/>
          </a:p>
          <a:p>
            <a:endParaRPr lang="en-US" altLang="zh-CN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行业分析：供需，价格，竞争状况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交易双方简况，业务，财务，行业竞争优势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交易方案：估值对价，主要条款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整合协同分析：要素整合，协同机制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盈利预测：投行预测，调整及理由</a:t>
            </a:r>
            <a:endParaRPr lang="en-US" altLang="zh-CN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最高股价及涨幅预测*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</p:txBody>
      </p:sp>
      <p:sp>
        <p:nvSpPr>
          <p:cNvPr id="9" name="AutoShape 6" descr="http://img1.imgtn.bdimg.com/it/u=4249279144,1807204423&amp;fm=21&amp;gp=0.jpg"/>
          <p:cNvSpPr>
            <a:spLocks noChangeAspect="1" noChangeArrowheads="1"/>
          </p:cNvSpPr>
          <p:nvPr/>
        </p:nvSpPr>
        <p:spPr bwMode="auto">
          <a:xfrm>
            <a:off x="317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133606" y="1229973"/>
            <a:ext cx="5094513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en-US" altLang="zh-CN" sz="2000" dirty="0" smtClean="0">
                <a:solidFill>
                  <a:srgbClr val="FF0000"/>
                </a:solidFill>
              </a:rPr>
              <a:t>PPT</a:t>
            </a:r>
            <a:r>
              <a:rPr lang="zh-CN" altLang="en-US" sz="2000" dirty="0" smtClean="0">
                <a:solidFill>
                  <a:srgbClr val="FF0000"/>
                </a:solidFill>
              </a:rPr>
              <a:t>正文，</a:t>
            </a:r>
            <a:r>
              <a:rPr lang="zh-CN" altLang="en-US" sz="2000" dirty="0">
                <a:solidFill>
                  <a:srgbClr val="FF0000"/>
                </a:solidFill>
              </a:rPr>
              <a:t>若干附件</a:t>
            </a:r>
            <a:endParaRPr lang="en-US" altLang="zh-CN" sz="2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48942" y="1933221"/>
            <a:ext cx="4376089" cy="4247317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800" dirty="0"/>
              <a:t>附件</a:t>
            </a:r>
            <a:r>
              <a:rPr lang="zh-CN" altLang="en-US" sz="1800" dirty="0" smtClean="0"/>
              <a:t>建议（可</a:t>
            </a:r>
            <a:r>
              <a:rPr lang="en-US" altLang="zh-CN" sz="1800" dirty="0" smtClean="0"/>
              <a:t>word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PPT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Excel</a:t>
            </a:r>
            <a:r>
              <a:rPr lang="zh-CN" altLang="en-US" sz="1800" dirty="0" smtClean="0"/>
              <a:t>等形式）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行业、交易的补充材料（如有）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交易主要条款摘要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整合协同分析补充材料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董事会秘书访谈摘要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盈利预测调整明细（及理由）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/>
              <a:t>投行分析报告（主要</a:t>
            </a:r>
            <a:r>
              <a:rPr lang="zh-CN" altLang="en-US" sz="1800" dirty="0" smtClean="0"/>
              <a:t>参考</a:t>
            </a:r>
            <a:r>
              <a:rPr lang="en-US" altLang="zh-CN" sz="1800" dirty="0" smtClean="0"/>
              <a:t>1-2</a:t>
            </a:r>
            <a:r>
              <a:rPr lang="zh-CN" altLang="en-US" sz="1800" dirty="0"/>
              <a:t>份即可，</a:t>
            </a:r>
            <a:r>
              <a:rPr lang="zh-CN" altLang="en-US" sz="1800" dirty="0" smtClean="0"/>
              <a:t>单独</a:t>
            </a:r>
            <a:r>
              <a:rPr lang="en-US" altLang="zh-CN" sz="1800" dirty="0" smtClean="0"/>
              <a:t>PDF</a:t>
            </a:r>
            <a:r>
              <a:rPr lang="zh-CN" altLang="en-US" sz="1800" dirty="0" smtClean="0"/>
              <a:t>附件）</a:t>
            </a:r>
            <a:endParaRPr lang="en-US" altLang="zh-CN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337445" y="6193966"/>
            <a:ext cx="6934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注*：最高股价预测为报告提交后一年内连续</a:t>
            </a:r>
            <a:r>
              <a:rPr lang="en-US" altLang="zh-CN" dirty="0" smtClean="0"/>
              <a:t>5</a:t>
            </a:r>
            <a:r>
              <a:rPr lang="zh-CN" altLang="en-US" dirty="0" smtClean="0"/>
              <a:t>个交易日的平均收盘价；    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</a:t>
            </a:r>
            <a:r>
              <a:rPr lang="zh-CN" altLang="en-US" dirty="0" smtClean="0"/>
              <a:t>涨幅预测为该最高价比报告提交后</a:t>
            </a:r>
            <a:r>
              <a:rPr lang="en-US" altLang="zh-CN" dirty="0" smtClean="0"/>
              <a:t>5</a:t>
            </a:r>
            <a:r>
              <a:rPr lang="zh-CN" altLang="en-US" dirty="0" smtClean="0"/>
              <a:t>个交易日的平均收盘价的增长率。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8174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5</a:t>
            </a:fld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4614" y="441684"/>
            <a:ext cx="4519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小组报告评分</a:t>
            </a:r>
            <a:endParaRPr lang="zh-CN" altLang="en-US" sz="28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1096818"/>
              </p:ext>
            </p:extLst>
          </p:nvPr>
        </p:nvGraphicFramePr>
        <p:xfrm>
          <a:off x="1175658" y="2640154"/>
          <a:ext cx="7913914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037"/>
                <a:gridCol w="2880940"/>
                <a:gridCol w="2961937"/>
              </a:tblGrid>
              <a:tr h="429619">
                <a:tc>
                  <a:txBody>
                    <a:bodyPr/>
                    <a:lstStyle/>
                    <a:p>
                      <a:pPr marL="0" marR="0" indent="0" algn="l" defTabSz="8299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dirty="0" smtClean="0"/>
                        <a:t>考核基准分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+mn-ea"/>
                        </a:rPr>
                        <a:t>扣分项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8299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dirty="0" smtClean="0"/>
                        <a:t>加分项</a:t>
                      </a:r>
                      <a:endParaRPr lang="zh-CN" altLang="en-US" sz="2400" dirty="0"/>
                    </a:p>
                  </a:txBody>
                  <a:tcPr anchor="ctr"/>
                </a:tc>
              </a:tr>
              <a:tr h="448332">
                <a:tc>
                  <a:txBody>
                    <a:bodyPr/>
                    <a:lstStyle/>
                    <a:p>
                      <a:r>
                        <a:rPr lang="zh-CN" altLang="en-US" sz="2000" dirty="0" smtClean="0"/>
                        <a:t>正文，</a:t>
                      </a:r>
                      <a:r>
                        <a:rPr lang="en-US" altLang="zh-CN" sz="2000" dirty="0" smtClean="0"/>
                        <a:t>40/50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600" dirty="0" smtClean="0"/>
                        <a:t>少一部分扣</a:t>
                      </a:r>
                      <a:r>
                        <a:rPr lang="en-US" altLang="zh-CN" sz="1600" dirty="0" smtClean="0"/>
                        <a:t>2</a:t>
                      </a:r>
                      <a:r>
                        <a:rPr lang="zh-CN" altLang="en-US" sz="1600" dirty="0" smtClean="0"/>
                        <a:t>分</a:t>
                      </a:r>
                      <a:endParaRPr lang="en-US" altLang="zh-CN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600" dirty="0" smtClean="0"/>
                        <a:t>每部分（整合协同除外）无数据支撑扣</a:t>
                      </a:r>
                      <a:r>
                        <a:rPr lang="en-US" altLang="zh-CN" sz="1600" dirty="0" smtClean="0"/>
                        <a:t>2</a:t>
                      </a:r>
                      <a:r>
                        <a:rPr lang="zh-CN" altLang="en-US" sz="1600" dirty="0" smtClean="0"/>
                        <a:t>分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各部分</a:t>
                      </a:r>
                      <a:endParaRPr lang="en-US" altLang="zh-CN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600" dirty="0" smtClean="0"/>
                        <a:t>逻辑清晰加</a:t>
                      </a:r>
                      <a:r>
                        <a:rPr lang="en-US" altLang="zh-CN" sz="1600" dirty="0" smtClean="0"/>
                        <a:t>1</a:t>
                      </a:r>
                      <a:r>
                        <a:rPr lang="zh-CN" altLang="en-US" sz="1600" dirty="0" smtClean="0"/>
                        <a:t>分</a:t>
                      </a:r>
                      <a:endParaRPr lang="en-US" altLang="zh-CN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600" dirty="0" smtClean="0"/>
                        <a:t>数据详实加</a:t>
                      </a:r>
                      <a:r>
                        <a:rPr lang="en-US" altLang="zh-CN" sz="1600" dirty="0" smtClean="0"/>
                        <a:t>1</a:t>
                      </a:r>
                      <a:r>
                        <a:rPr lang="zh-CN" altLang="en-US" sz="1600" dirty="0" smtClean="0"/>
                        <a:t>分</a:t>
                      </a:r>
                      <a:endParaRPr lang="zh-CN" altLang="en-US" sz="1600" dirty="0"/>
                    </a:p>
                  </a:txBody>
                  <a:tcPr anchor="ctr"/>
                </a:tc>
              </a:tr>
              <a:tr h="448332">
                <a:tc>
                  <a:txBody>
                    <a:bodyPr/>
                    <a:lstStyle/>
                    <a:p>
                      <a:r>
                        <a:rPr lang="zh-CN" altLang="en-US" sz="2000" dirty="0" smtClean="0"/>
                        <a:t>附件，</a:t>
                      </a:r>
                      <a:r>
                        <a:rPr lang="en-US" altLang="zh-CN" sz="2000" dirty="0" smtClean="0"/>
                        <a:t>40/50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600" dirty="0" smtClean="0"/>
                        <a:t>少一部分扣</a:t>
                      </a:r>
                      <a:r>
                        <a:rPr lang="en-US" altLang="zh-CN" sz="1600" dirty="0" smtClean="0"/>
                        <a:t>2</a:t>
                      </a:r>
                      <a:r>
                        <a:rPr lang="zh-CN" altLang="en-US" sz="1600" dirty="0" smtClean="0"/>
                        <a:t>分</a:t>
                      </a:r>
                      <a:endParaRPr lang="en-US" altLang="zh-CN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600" dirty="0" smtClean="0"/>
                        <a:t>每部分（整合协同除外）无数据支撑扣</a:t>
                      </a:r>
                      <a:r>
                        <a:rPr lang="en-US" altLang="zh-CN" sz="1600" dirty="0" smtClean="0"/>
                        <a:t>2</a:t>
                      </a:r>
                      <a:r>
                        <a:rPr lang="zh-CN" altLang="en-US" sz="1600" dirty="0" smtClean="0"/>
                        <a:t>分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/>
                        <a:t>各部分</a:t>
                      </a:r>
                      <a:endParaRPr lang="en-US" altLang="zh-CN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600" dirty="0" smtClean="0"/>
                        <a:t>逻辑清晰加</a:t>
                      </a:r>
                      <a:r>
                        <a:rPr lang="en-US" altLang="zh-CN" sz="1600" dirty="0" smtClean="0"/>
                        <a:t>1</a:t>
                      </a:r>
                      <a:r>
                        <a:rPr lang="zh-CN" altLang="en-US" sz="1600" dirty="0" smtClean="0"/>
                        <a:t>分</a:t>
                      </a:r>
                      <a:endParaRPr lang="en-US" altLang="zh-CN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600" dirty="0" smtClean="0"/>
                        <a:t>数据详实加</a:t>
                      </a:r>
                      <a:r>
                        <a:rPr lang="en-US" altLang="zh-CN" sz="1600" dirty="0" smtClean="0"/>
                        <a:t>1</a:t>
                      </a:r>
                      <a:r>
                        <a:rPr lang="zh-CN" altLang="en-US" sz="1600" dirty="0" smtClean="0"/>
                        <a:t>分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13857" y="1855466"/>
            <a:ext cx="6738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800" dirty="0" smtClean="0"/>
              <a:t>报告提交时间：请在</a:t>
            </a:r>
            <a:r>
              <a:rPr lang="en-US" altLang="zh-CN" sz="1800" dirty="0" smtClean="0"/>
              <a:t>7</a:t>
            </a:r>
            <a:r>
              <a:rPr lang="zh-CN" altLang="en-US" sz="1800" dirty="0" smtClean="0"/>
              <a:t>月</a:t>
            </a:r>
            <a:r>
              <a:rPr lang="en-US" altLang="zh-CN" sz="1800" dirty="0" smtClean="0"/>
              <a:t>22</a:t>
            </a:r>
            <a:r>
              <a:rPr lang="zh-CN" altLang="en-US" sz="1800" dirty="0" smtClean="0"/>
              <a:t>日之前提交。每超</a:t>
            </a:r>
            <a:r>
              <a:rPr lang="en-US" altLang="zh-CN" sz="1800" dirty="0" smtClean="0"/>
              <a:t>1</a:t>
            </a:r>
            <a:r>
              <a:rPr lang="zh-CN" altLang="en-US" sz="1800" dirty="0" smtClean="0"/>
              <a:t>天则从总分扣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分。</a:t>
            </a:r>
            <a:endParaRPr lang="en-US" altLang="zh-CN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横卷形 6"/>
          <p:cNvSpPr/>
          <p:nvPr/>
        </p:nvSpPr>
        <p:spPr>
          <a:xfrm>
            <a:off x="2415653" y="2142699"/>
            <a:ext cx="4531057" cy="2129050"/>
          </a:xfrm>
          <a:prstGeom prst="horizontalScroll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Picture 4" descr="http://www.mbacass.cn/images/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023" y="332527"/>
            <a:ext cx="3333957" cy="552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6548907" y="383198"/>
            <a:ext cx="3095943" cy="459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16" tIns="45258" rIns="90516" bIns="452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/>
            <a:r>
              <a:rPr lang="zh-CN" altLang="en-US" sz="2400" dirty="0">
                <a:solidFill>
                  <a:srgbClr val="FF0000"/>
                </a:solidFill>
                <a:latin typeface="华文彩云" pitchFamily="2" charset="-122"/>
                <a:ea typeface="华文彩云" pitchFamily="2" charset="-122"/>
              </a:rPr>
              <a:t>企业估值研习课程</a:t>
            </a:r>
          </a:p>
        </p:txBody>
      </p:sp>
      <p:sp>
        <p:nvSpPr>
          <p:cNvPr id="6" name="AutoShape 2" descr="http://img1.imgtn.bdimg.com/it/u=2233715768,3349640859&amp;fm=11&amp;gp=0.jpg"/>
          <p:cNvSpPr>
            <a:spLocks noChangeAspect="1" noChangeArrowheads="1"/>
          </p:cNvSpPr>
          <p:nvPr/>
        </p:nvSpPr>
        <p:spPr bwMode="auto">
          <a:xfrm>
            <a:off x="174233" y="-144463"/>
            <a:ext cx="341354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6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3622639" y="2745559"/>
            <a:ext cx="26084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5400" dirty="0">
                <a:latin typeface="+mj-ea"/>
              </a:rPr>
              <a:t>谢 谢！</a:t>
            </a:r>
            <a:endParaRPr lang="en-US" altLang="zh-CN" sz="5400" dirty="0">
              <a:latin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lang="zh-CN" altLang="en-US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</TotalTime>
  <Words>478</Words>
  <Application>Microsoft Office PowerPoint</Application>
  <PresentationFormat>自定义</PresentationFormat>
  <Paragraphs>126</Paragraphs>
  <Slides>6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雅娜</dc:creator>
  <cp:lastModifiedBy>20151225</cp:lastModifiedBy>
  <cp:revision>215</cp:revision>
  <dcterms:created xsi:type="dcterms:W3CDTF">2015-10-21T13:12:00Z</dcterms:created>
  <dcterms:modified xsi:type="dcterms:W3CDTF">2016-07-01T07:31:58Z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2052-10.1.0.5329</vt:lpwstr>
  </property>
</Properties>
</file>