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3" r:id="rId9"/>
    <p:sldId id="261" r:id="rId10"/>
    <p:sldId id="262" r:id="rId11"/>
    <p:sldId id="266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6460;&#20848;&#22823;&#23398;&#25480;&#35838;\&#21326;&#20026;&#24180;&#25253;\&#20013;&#20852;&#20027;&#35201;&#25253;&#34920;&#25968;&#25454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6460;&#20848;&#22823;&#23398;&#25480;&#35838;\&#21326;&#20026;&#24180;&#25253;\&#20013;&#20852;&#20027;&#35201;&#25253;&#34920;&#25968;&#25454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6460;&#20848;&#22823;&#23398;&#25480;&#35838;\&#21326;&#20026;&#24180;&#25253;\&#20013;&#20852;&#20027;&#35201;&#25253;&#34920;&#25968;&#25454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6460;&#20848;&#22823;&#23398;&#25480;&#35838;\&#21326;&#20026;&#24180;&#25253;\&#20013;&#20852;&#20027;&#35201;&#25253;&#34920;&#25968;&#25454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6460;&#20848;&#22823;&#23398;&#25480;&#35838;\&#21326;&#20026;&#24180;&#25253;\&#20013;&#20852;&#20027;&#35201;&#25253;&#34920;&#25968;&#2545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6460;&#20848;&#22823;&#23398;&#25480;&#35838;\&#21326;&#20026;&#24180;&#25253;\&#20013;&#20852;&#20027;&#35201;&#25253;&#34920;&#25968;&#2545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6460;&#20848;&#22823;&#23398;&#25480;&#35838;\&#21326;&#20026;&#24180;&#25253;\&#20013;&#20852;&#20027;&#35201;&#25253;&#34920;&#25968;&#2545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6460;&#20848;&#22823;&#23398;&#25480;&#35838;\&#21326;&#20026;&#24180;&#25253;\&#20013;&#20852;&#20027;&#35201;&#25253;&#34920;&#25968;&#25454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6460;&#20848;&#22823;&#23398;&#25480;&#35838;\&#21326;&#20026;&#24180;&#25253;\&#20013;&#20852;&#20027;&#35201;&#25253;&#34920;&#25968;&#25454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6460;&#20848;&#22823;&#23398;&#25480;&#35838;\&#21326;&#20026;&#24180;&#25253;\&#20013;&#20852;&#20027;&#35201;&#25253;&#34920;&#25968;&#25454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6460;&#20848;&#22823;&#23398;&#25480;&#35838;\&#21326;&#20026;&#24180;&#25253;\&#20013;&#20852;&#20027;&#35201;&#25253;&#34920;&#25968;&#25454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6460;&#20848;&#22823;&#23398;&#25480;&#35838;\&#21326;&#20026;&#24180;&#25253;\&#20013;&#20852;&#20027;&#35201;&#25253;&#34920;&#25968;&#25454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6460;&#20848;&#22823;&#23398;&#25480;&#35838;\&#21326;&#20026;&#24180;&#25253;\&#20013;&#20852;&#20027;&#35201;&#25253;&#34920;&#25968;&#2545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收入对比!$A$2</c:f>
              <c:strCache>
                <c:ptCount val="1"/>
                <c:pt idx="0">
                  <c:v>中兴</c:v>
                </c:pt>
              </c:strCache>
            </c:strRef>
          </c:tx>
          <c:cat>
            <c:strRef>
              <c:f>收入对比!$B$1:$F$1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收入对比!$B$2:$F$2</c:f>
              <c:numCache>
                <c:formatCode>#,##0.00_ </c:formatCode>
                <c:ptCount val="5"/>
                <c:pt idx="0">
                  <c:v>752.33723999999927</c:v>
                </c:pt>
                <c:pt idx="1">
                  <c:v>814.71275000000003</c:v>
                </c:pt>
                <c:pt idx="2">
                  <c:v>1001.86389</c:v>
                </c:pt>
                <c:pt idx="3">
                  <c:v>1012.3318199999997</c:v>
                </c:pt>
                <c:pt idx="4">
                  <c:v>1088.1527299999998</c:v>
                </c:pt>
              </c:numCache>
            </c:numRef>
          </c:val>
        </c:ser>
        <c:ser>
          <c:idx val="1"/>
          <c:order val="1"/>
          <c:tx>
            <c:strRef>
              <c:f>收入对比!$A$3</c:f>
              <c:strCache>
                <c:ptCount val="1"/>
                <c:pt idx="0">
                  <c:v>华为</c:v>
                </c:pt>
              </c:strCache>
            </c:strRef>
          </c:tx>
          <c:cat>
            <c:strRef>
              <c:f>收入对比!$B$1:$F$1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收入对比!$B$3:$F$3</c:f>
              <c:numCache>
                <c:formatCode>General</c:formatCode>
                <c:ptCount val="5"/>
                <c:pt idx="0">
                  <c:v>2390.25</c:v>
                </c:pt>
                <c:pt idx="1">
                  <c:v>2881.9700000000012</c:v>
                </c:pt>
                <c:pt idx="2">
                  <c:v>3950.09</c:v>
                </c:pt>
                <c:pt idx="3">
                  <c:v>5215.74</c:v>
                </c:pt>
                <c:pt idx="4">
                  <c:v>6036.21</c:v>
                </c:pt>
              </c:numCache>
            </c:numRef>
          </c:val>
        </c:ser>
        <c:axId val="76248576"/>
        <c:axId val="76250112"/>
      </c:barChart>
      <c:catAx>
        <c:axId val="76248576"/>
        <c:scaling>
          <c:orientation val="minMax"/>
        </c:scaling>
        <c:axPos val="b"/>
        <c:tickLblPos val="nextTo"/>
        <c:crossAx val="76250112"/>
        <c:crosses val="autoZero"/>
        <c:auto val="1"/>
        <c:lblAlgn val="ctr"/>
        <c:lblOffset val="100"/>
      </c:catAx>
      <c:valAx>
        <c:axId val="76250112"/>
        <c:scaling>
          <c:orientation val="minMax"/>
        </c:scaling>
        <c:axPos val="l"/>
        <c:majorGridlines/>
        <c:numFmt formatCode="#,##0.00_ " sourceLinked="1"/>
        <c:tickLblPos val="nextTo"/>
        <c:crossAx val="7624857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lineChart>
        <c:grouping val="standard"/>
        <c:ser>
          <c:idx val="0"/>
          <c:order val="0"/>
          <c:tx>
            <c:strRef>
              <c:f>周转能力!$A$26</c:f>
              <c:strCache>
                <c:ptCount val="1"/>
                <c:pt idx="0">
                  <c:v>中兴</c:v>
                </c:pt>
              </c:strCache>
            </c:strRef>
          </c:tx>
          <c:cat>
            <c:strRef>
              <c:f>周转能力!$B$25:$F$25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周转能力!$B$26:$F$26</c:f>
              <c:numCache>
                <c:formatCode>0.00%</c:formatCode>
                <c:ptCount val="5"/>
                <c:pt idx="0">
                  <c:v>3.4221062883980087E-2</c:v>
                </c:pt>
                <c:pt idx="1">
                  <c:v>3.0840747244964588E-2</c:v>
                </c:pt>
                <c:pt idx="2">
                  <c:v>7.390889195537334E-2</c:v>
                </c:pt>
                <c:pt idx="3">
                  <c:v>5.1961282813376378E-2</c:v>
                </c:pt>
                <c:pt idx="4">
                  <c:v>6.6350741039817099E-2</c:v>
                </c:pt>
              </c:numCache>
            </c:numRef>
          </c:val>
        </c:ser>
        <c:ser>
          <c:idx val="1"/>
          <c:order val="1"/>
          <c:tx>
            <c:strRef>
              <c:f>周转能力!$A$27</c:f>
              <c:strCache>
                <c:ptCount val="1"/>
                <c:pt idx="0">
                  <c:v>华为</c:v>
                </c:pt>
              </c:strCache>
            </c:strRef>
          </c:tx>
          <c:cat>
            <c:strRef>
              <c:f>周转能力!$B$25:$F$25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周转能力!$B$27:$F$27</c:f>
              <c:numCache>
                <c:formatCode>0.00%</c:formatCode>
                <c:ptCount val="5"/>
                <c:pt idx="0">
                  <c:v>9.4358330718544145E-2</c:v>
                </c:pt>
                <c:pt idx="1">
                  <c:v>0.14488353452673008</c:v>
                </c:pt>
                <c:pt idx="2">
                  <c:v>0.13240204653564863</c:v>
                </c:pt>
                <c:pt idx="3">
                  <c:v>9.4364366321940993E-2</c:v>
                </c:pt>
                <c:pt idx="4">
                  <c:v>0.1595968331121683</c:v>
                </c:pt>
              </c:numCache>
            </c:numRef>
          </c:val>
        </c:ser>
        <c:marker val="1"/>
        <c:axId val="79316096"/>
        <c:axId val="79317632"/>
      </c:lineChart>
      <c:catAx>
        <c:axId val="79316096"/>
        <c:scaling>
          <c:orientation val="minMax"/>
        </c:scaling>
        <c:axPos val="b"/>
        <c:tickLblPos val="nextTo"/>
        <c:crossAx val="79317632"/>
        <c:crosses val="autoZero"/>
        <c:auto val="1"/>
        <c:lblAlgn val="ctr"/>
        <c:lblOffset val="100"/>
      </c:catAx>
      <c:valAx>
        <c:axId val="79317632"/>
        <c:scaling>
          <c:orientation val="minMax"/>
        </c:scaling>
        <c:axPos val="l"/>
        <c:majorGridlines/>
        <c:numFmt formatCode="0.00%" sourceLinked="1"/>
        <c:tickLblPos val="nextTo"/>
        <c:crossAx val="793160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未来潜力!$A$4</c:f>
              <c:strCache>
                <c:ptCount val="1"/>
                <c:pt idx="0">
                  <c:v>中兴</c:v>
                </c:pt>
              </c:strCache>
            </c:strRef>
          </c:tx>
          <c:cat>
            <c:strRef>
              <c:f>未来潜力!$B$3:$D$3</c:f>
              <c:strCache>
                <c:ptCount val="3"/>
                <c:pt idx="0">
                  <c:v>2015年</c:v>
                </c:pt>
                <c:pt idx="1">
                  <c:v>2016年</c:v>
                </c:pt>
                <c:pt idx="2">
                  <c:v>2017年</c:v>
                </c:pt>
              </c:strCache>
            </c:strRef>
          </c:cat>
          <c:val>
            <c:numRef>
              <c:f>未来潜力!$B$4:$D$4</c:f>
              <c:numCache>
                <c:formatCode>#,##0.00_ </c:formatCode>
                <c:ptCount val="3"/>
                <c:pt idx="0">
                  <c:v>122.005</c:v>
                </c:pt>
                <c:pt idx="1">
                  <c:v>127.621</c:v>
                </c:pt>
                <c:pt idx="2">
                  <c:v>129.62200000000001</c:v>
                </c:pt>
              </c:numCache>
            </c:numRef>
          </c:val>
        </c:ser>
        <c:ser>
          <c:idx val="1"/>
          <c:order val="1"/>
          <c:tx>
            <c:strRef>
              <c:f>未来潜力!$A$5</c:f>
              <c:strCache>
                <c:ptCount val="1"/>
                <c:pt idx="0">
                  <c:v>华为</c:v>
                </c:pt>
              </c:strCache>
            </c:strRef>
          </c:tx>
          <c:cat>
            <c:strRef>
              <c:f>未来潜力!$B$3:$D$3</c:f>
              <c:strCache>
                <c:ptCount val="3"/>
                <c:pt idx="0">
                  <c:v>2015年</c:v>
                </c:pt>
                <c:pt idx="1">
                  <c:v>2016年</c:v>
                </c:pt>
                <c:pt idx="2">
                  <c:v>2017年</c:v>
                </c:pt>
              </c:strCache>
            </c:strRef>
          </c:cat>
          <c:val>
            <c:numRef>
              <c:f>未来潜力!$B$5:$D$5</c:f>
              <c:numCache>
                <c:formatCode>General</c:formatCode>
                <c:ptCount val="3"/>
                <c:pt idx="0">
                  <c:v>596.07000000000005</c:v>
                </c:pt>
                <c:pt idx="1">
                  <c:v>763.91</c:v>
                </c:pt>
                <c:pt idx="2">
                  <c:v>896.9</c:v>
                </c:pt>
              </c:numCache>
            </c:numRef>
          </c:val>
        </c:ser>
        <c:axId val="79338880"/>
        <c:axId val="82154624"/>
      </c:barChart>
      <c:catAx>
        <c:axId val="79338880"/>
        <c:scaling>
          <c:orientation val="minMax"/>
        </c:scaling>
        <c:axPos val="b"/>
        <c:tickLblPos val="nextTo"/>
        <c:crossAx val="82154624"/>
        <c:crosses val="autoZero"/>
        <c:auto val="1"/>
        <c:lblAlgn val="ctr"/>
        <c:lblOffset val="100"/>
      </c:catAx>
      <c:valAx>
        <c:axId val="82154624"/>
        <c:scaling>
          <c:orientation val="minMax"/>
        </c:scaling>
        <c:axPos val="l"/>
        <c:majorGridlines/>
        <c:numFmt formatCode="#,##0.00_ " sourceLinked="1"/>
        <c:tickLblPos val="nextTo"/>
        <c:crossAx val="793388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未来潜力!$A$28</c:f>
              <c:strCache>
                <c:ptCount val="1"/>
                <c:pt idx="0">
                  <c:v>中兴</c:v>
                </c:pt>
              </c:strCache>
            </c:strRef>
          </c:tx>
          <c:cat>
            <c:strRef>
              <c:f>未来潜力!$B$27:$D$27</c:f>
              <c:strCache>
                <c:ptCount val="3"/>
                <c:pt idx="0">
                  <c:v>2015年</c:v>
                </c:pt>
                <c:pt idx="1">
                  <c:v>2016年</c:v>
                </c:pt>
                <c:pt idx="2">
                  <c:v>2017年</c:v>
                </c:pt>
              </c:strCache>
            </c:strRef>
          </c:cat>
          <c:val>
            <c:numRef>
              <c:f>未来潜力!$B$28:$D$28</c:f>
              <c:numCache>
                <c:formatCode>0.00%</c:formatCode>
                <c:ptCount val="3"/>
                <c:pt idx="0">
                  <c:v>0.12177801916785322</c:v>
                </c:pt>
                <c:pt idx="1">
                  <c:v>0.12606637219009872</c:v>
                </c:pt>
                <c:pt idx="2">
                  <c:v>0.11912114579724488</c:v>
                </c:pt>
              </c:numCache>
            </c:numRef>
          </c:val>
        </c:ser>
        <c:ser>
          <c:idx val="1"/>
          <c:order val="1"/>
          <c:tx>
            <c:strRef>
              <c:f>未来潜力!$A$29</c:f>
              <c:strCache>
                <c:ptCount val="1"/>
                <c:pt idx="0">
                  <c:v>华为</c:v>
                </c:pt>
              </c:strCache>
            </c:strRef>
          </c:tx>
          <c:cat>
            <c:strRef>
              <c:f>未来潜力!$B$27:$D$27</c:f>
              <c:strCache>
                <c:ptCount val="3"/>
                <c:pt idx="0">
                  <c:v>2015年</c:v>
                </c:pt>
                <c:pt idx="1">
                  <c:v>2016年</c:v>
                </c:pt>
                <c:pt idx="2">
                  <c:v>2017年</c:v>
                </c:pt>
              </c:strCache>
            </c:strRef>
          </c:cat>
          <c:val>
            <c:numRef>
              <c:f>未来潜力!$B$29:$D$29</c:f>
              <c:numCache>
                <c:formatCode>0.00%</c:formatCode>
                <c:ptCount val="3"/>
                <c:pt idx="0">
                  <c:v>0.15090035923232134</c:v>
                </c:pt>
                <c:pt idx="1">
                  <c:v>0.14646243869518041</c:v>
                </c:pt>
                <c:pt idx="2">
                  <c:v>0.1485866131231352</c:v>
                </c:pt>
              </c:numCache>
            </c:numRef>
          </c:val>
        </c:ser>
        <c:axId val="82224640"/>
        <c:axId val="82226176"/>
      </c:barChart>
      <c:catAx>
        <c:axId val="82224640"/>
        <c:scaling>
          <c:orientation val="minMax"/>
        </c:scaling>
        <c:axPos val="b"/>
        <c:tickLblPos val="nextTo"/>
        <c:crossAx val="82226176"/>
        <c:crosses val="autoZero"/>
        <c:auto val="1"/>
        <c:lblAlgn val="ctr"/>
        <c:lblOffset val="100"/>
      </c:catAx>
      <c:valAx>
        <c:axId val="82226176"/>
        <c:scaling>
          <c:orientation val="minMax"/>
        </c:scaling>
        <c:axPos val="l"/>
        <c:majorGridlines/>
        <c:numFmt formatCode="0.00%" sourceLinked="1"/>
        <c:tickLblPos val="nextTo"/>
        <c:crossAx val="822246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lineChart>
        <c:grouping val="standard"/>
        <c:ser>
          <c:idx val="0"/>
          <c:order val="0"/>
          <c:tx>
            <c:strRef>
              <c:f>ROE!$A$2</c:f>
              <c:strCache>
                <c:ptCount val="1"/>
                <c:pt idx="0">
                  <c:v>中兴</c:v>
                </c:pt>
              </c:strCache>
            </c:strRef>
          </c:tx>
          <c:cat>
            <c:strRef>
              <c:f>ROE!$B$1:$F$1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ROE!$B$2:$F$2</c:f>
              <c:numCache>
                <c:formatCode>0.00%</c:formatCode>
                <c:ptCount val="5"/>
                <c:pt idx="0">
                  <c:v>6.0681235582166496E-2</c:v>
                </c:pt>
                <c:pt idx="1">
                  <c:v>0.10374553903272202</c:v>
                </c:pt>
                <c:pt idx="2">
                  <c:v>8.6283514775158179E-2</c:v>
                </c:pt>
                <c:pt idx="3">
                  <c:v>-3.4434778057233092E-2</c:v>
                </c:pt>
                <c:pt idx="4">
                  <c:v>0.11869379797293304</c:v>
                </c:pt>
              </c:numCache>
            </c:numRef>
          </c:val>
        </c:ser>
        <c:ser>
          <c:idx val="1"/>
          <c:order val="1"/>
          <c:tx>
            <c:strRef>
              <c:f>ROE!$A$3</c:f>
              <c:strCache>
                <c:ptCount val="1"/>
                <c:pt idx="0">
                  <c:v>华为</c:v>
                </c:pt>
              </c:strCache>
            </c:strRef>
          </c:tx>
          <c:cat>
            <c:strRef>
              <c:f>ROE!$B$1:$F$1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ROE!$B$3:$F$3</c:f>
              <c:numCache>
                <c:formatCode>0.00%</c:formatCode>
                <c:ptCount val="5"/>
                <c:pt idx="0">
                  <c:v>0.2434678784225536</c:v>
                </c:pt>
                <c:pt idx="1">
                  <c:v>0.27890183527529144</c:v>
                </c:pt>
                <c:pt idx="2">
                  <c:v>0.30998832609663335</c:v>
                </c:pt>
                <c:pt idx="3">
                  <c:v>0.26440595719780513</c:v>
                </c:pt>
                <c:pt idx="4">
                  <c:v>0.27022025327988353</c:v>
                </c:pt>
              </c:numCache>
            </c:numRef>
          </c:val>
        </c:ser>
        <c:marker val="1"/>
        <c:axId val="45719552"/>
        <c:axId val="45721088"/>
      </c:lineChart>
      <c:catAx>
        <c:axId val="45719552"/>
        <c:scaling>
          <c:orientation val="minMax"/>
        </c:scaling>
        <c:axPos val="b"/>
        <c:tickLblPos val="nextTo"/>
        <c:crossAx val="45721088"/>
        <c:crosses val="autoZero"/>
        <c:auto val="1"/>
        <c:lblAlgn val="ctr"/>
        <c:lblOffset val="100"/>
      </c:catAx>
      <c:valAx>
        <c:axId val="45721088"/>
        <c:scaling>
          <c:orientation val="minMax"/>
        </c:scaling>
        <c:axPos val="l"/>
        <c:majorGridlines/>
        <c:numFmt formatCode="0.00%" sourceLinked="1"/>
        <c:tickLblPos val="nextTo"/>
        <c:crossAx val="457195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lineChart>
        <c:grouping val="standard"/>
        <c:ser>
          <c:idx val="0"/>
          <c:order val="0"/>
          <c:tx>
            <c:strRef>
              <c:f>收入对比!$A$7</c:f>
              <c:strCache>
                <c:ptCount val="1"/>
                <c:pt idx="0">
                  <c:v>中兴</c:v>
                </c:pt>
              </c:strCache>
            </c:strRef>
          </c:tx>
          <c:cat>
            <c:strRef>
              <c:f>收入对比!$B$6:$F$6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收入对比!$B$7:$F$7</c:f>
              <c:numCache>
                <c:formatCode>0.00%</c:formatCode>
                <c:ptCount val="5"/>
                <c:pt idx="0">
                  <c:v>-0.10668941687742681</c:v>
                </c:pt>
                <c:pt idx="1">
                  <c:v>8.2908975767303647E-2</c:v>
                </c:pt>
                <c:pt idx="2">
                  <c:v>0.22971426432199576</c:v>
                </c:pt>
                <c:pt idx="3">
                  <c:v>1.0448455228783656E-2</c:v>
                </c:pt>
                <c:pt idx="4">
                  <c:v>7.4897290099999111E-2</c:v>
                </c:pt>
              </c:numCache>
            </c:numRef>
          </c:val>
        </c:ser>
        <c:ser>
          <c:idx val="1"/>
          <c:order val="1"/>
          <c:tx>
            <c:strRef>
              <c:f>收入对比!$A$8</c:f>
              <c:strCache>
                <c:ptCount val="1"/>
                <c:pt idx="0">
                  <c:v>华为</c:v>
                </c:pt>
              </c:strCache>
            </c:strRef>
          </c:tx>
          <c:cat>
            <c:strRef>
              <c:f>收入对比!$B$6:$F$6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收入对比!$B$8:$F$8</c:f>
              <c:numCache>
                <c:formatCode>0.00%</c:formatCode>
                <c:ptCount val="5"/>
                <c:pt idx="0">
                  <c:v>8.5500322437079501E-2</c:v>
                </c:pt>
                <c:pt idx="1">
                  <c:v>0.20571906704319631</c:v>
                </c:pt>
                <c:pt idx="2">
                  <c:v>0.37062148460948624</c:v>
                </c:pt>
                <c:pt idx="3">
                  <c:v>0.32041042102838174</c:v>
                </c:pt>
                <c:pt idx="4">
                  <c:v>0.15730653751912496</c:v>
                </c:pt>
              </c:numCache>
            </c:numRef>
          </c:val>
        </c:ser>
        <c:marker val="1"/>
        <c:axId val="77402112"/>
        <c:axId val="77403648"/>
      </c:lineChart>
      <c:catAx>
        <c:axId val="77402112"/>
        <c:scaling>
          <c:orientation val="minMax"/>
        </c:scaling>
        <c:axPos val="b"/>
        <c:tickLblPos val="nextTo"/>
        <c:crossAx val="77403648"/>
        <c:crosses val="autoZero"/>
        <c:auto val="1"/>
        <c:lblAlgn val="ctr"/>
        <c:lblOffset val="100"/>
      </c:catAx>
      <c:valAx>
        <c:axId val="77403648"/>
        <c:scaling>
          <c:orientation val="minMax"/>
        </c:scaling>
        <c:axPos val="l"/>
        <c:majorGridlines/>
        <c:numFmt formatCode="0.00%" sourceLinked="1"/>
        <c:tickLblPos val="nextTo"/>
        <c:crossAx val="7740211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lineChart>
        <c:grouping val="standard"/>
        <c:ser>
          <c:idx val="0"/>
          <c:order val="0"/>
          <c:tx>
            <c:strRef>
              <c:f>盈利能力对比!$A$2</c:f>
              <c:strCache>
                <c:ptCount val="1"/>
                <c:pt idx="0">
                  <c:v>中兴</c:v>
                </c:pt>
              </c:strCache>
            </c:strRef>
          </c:tx>
          <c:cat>
            <c:strRef>
              <c:f>盈利能力对比!$B$1:$F$1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盈利能力对比!$B$2:$F$2</c:f>
              <c:numCache>
                <c:formatCode>0.00%</c:formatCode>
                <c:ptCount val="5"/>
                <c:pt idx="0">
                  <c:v>0.29385518653841985</c:v>
                </c:pt>
                <c:pt idx="1">
                  <c:v>0.31558572024311637</c:v>
                </c:pt>
                <c:pt idx="2">
                  <c:v>0.31028109017882677</c:v>
                </c:pt>
                <c:pt idx="3">
                  <c:v>0.30753280085575124</c:v>
                </c:pt>
                <c:pt idx="4">
                  <c:v>0.31070505148666033</c:v>
                </c:pt>
              </c:numCache>
            </c:numRef>
          </c:val>
        </c:ser>
        <c:ser>
          <c:idx val="1"/>
          <c:order val="1"/>
          <c:tx>
            <c:strRef>
              <c:f>盈利能力对比!$A$3</c:f>
              <c:strCache>
                <c:ptCount val="1"/>
                <c:pt idx="0">
                  <c:v>华为</c:v>
                </c:pt>
              </c:strCache>
            </c:strRef>
          </c:tx>
          <c:cat>
            <c:strRef>
              <c:f>盈利能力对比!$B$1:$F$1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盈利能力对比!$B$3:$F$3</c:f>
              <c:numCache>
                <c:formatCode>0.00%</c:formatCode>
                <c:ptCount val="5"/>
                <c:pt idx="0">
                  <c:v>0.41008262734023665</c:v>
                </c:pt>
                <c:pt idx="1">
                  <c:v>0.44223569294614434</c:v>
                </c:pt>
                <c:pt idx="2">
                  <c:v>0.41694493036867541</c:v>
                </c:pt>
                <c:pt idx="3">
                  <c:v>0.4028747598614964</c:v>
                </c:pt>
                <c:pt idx="4">
                  <c:v>0.39452073403675497</c:v>
                </c:pt>
              </c:numCache>
            </c:numRef>
          </c:val>
        </c:ser>
        <c:marker val="1"/>
        <c:axId val="77502720"/>
        <c:axId val="77504512"/>
      </c:lineChart>
      <c:catAx>
        <c:axId val="77502720"/>
        <c:scaling>
          <c:orientation val="minMax"/>
        </c:scaling>
        <c:axPos val="b"/>
        <c:tickLblPos val="nextTo"/>
        <c:crossAx val="77504512"/>
        <c:crosses val="autoZero"/>
        <c:auto val="1"/>
        <c:lblAlgn val="ctr"/>
        <c:lblOffset val="100"/>
      </c:catAx>
      <c:valAx>
        <c:axId val="77504512"/>
        <c:scaling>
          <c:orientation val="minMax"/>
        </c:scaling>
        <c:axPos val="l"/>
        <c:majorGridlines/>
        <c:numFmt formatCode="0.00%" sourceLinked="1"/>
        <c:tickLblPos val="nextTo"/>
        <c:crossAx val="775027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lineChart>
        <c:grouping val="stacked"/>
        <c:ser>
          <c:idx val="0"/>
          <c:order val="0"/>
          <c:tx>
            <c:strRef>
              <c:f>盈利能力对比!$A$8</c:f>
              <c:strCache>
                <c:ptCount val="1"/>
                <c:pt idx="0">
                  <c:v>中兴</c:v>
                </c:pt>
              </c:strCache>
            </c:strRef>
          </c:tx>
          <c:cat>
            <c:strRef>
              <c:f>盈利能力对比!$B$7:$F$7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盈利能力对比!$B$8:$F$8</c:f>
              <c:numCache>
                <c:formatCode>0.00%</c:formatCode>
                <c:ptCount val="5"/>
                <c:pt idx="0">
                  <c:v>1.9055762811900686E-2</c:v>
                </c:pt>
                <c:pt idx="1">
                  <c:v>3.3480880224349009E-2</c:v>
                </c:pt>
                <c:pt idx="2">
                  <c:v>3.7333115179947272E-2</c:v>
                </c:pt>
                <c:pt idx="3">
                  <c:v>-1.3907189047954663E-2</c:v>
                </c:pt>
                <c:pt idx="4">
                  <c:v>4.9499871217526657E-2</c:v>
                </c:pt>
              </c:numCache>
            </c:numRef>
          </c:val>
        </c:ser>
        <c:ser>
          <c:idx val="1"/>
          <c:order val="1"/>
          <c:tx>
            <c:strRef>
              <c:f>盈利能力对比!$A$9</c:f>
              <c:strCache>
                <c:ptCount val="1"/>
                <c:pt idx="0">
                  <c:v>华为</c:v>
                </c:pt>
              </c:strCache>
            </c:strRef>
          </c:tx>
          <c:cat>
            <c:strRef>
              <c:f>盈利能力对比!$B$7:$F$7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盈利能力对比!$B$9:$F$9</c:f>
              <c:numCache>
                <c:formatCode>0.00%</c:formatCode>
                <c:ptCount val="5"/>
                <c:pt idx="0">
                  <c:v>0.12200000000000004</c:v>
                </c:pt>
                <c:pt idx="1">
                  <c:v>0.11899999999999998</c:v>
                </c:pt>
                <c:pt idx="2">
                  <c:v>0.11600000000000002</c:v>
                </c:pt>
                <c:pt idx="3">
                  <c:v>9.1000000000000025E-2</c:v>
                </c:pt>
                <c:pt idx="4">
                  <c:v>9.3000000000000069E-2</c:v>
                </c:pt>
              </c:numCache>
            </c:numRef>
          </c:val>
        </c:ser>
        <c:marker val="1"/>
        <c:axId val="77603200"/>
        <c:axId val="77604736"/>
      </c:lineChart>
      <c:catAx>
        <c:axId val="77603200"/>
        <c:scaling>
          <c:orientation val="minMax"/>
        </c:scaling>
        <c:axPos val="b"/>
        <c:tickLblPos val="nextTo"/>
        <c:crossAx val="77604736"/>
        <c:crosses val="autoZero"/>
        <c:auto val="1"/>
        <c:lblAlgn val="ctr"/>
        <c:lblOffset val="100"/>
      </c:catAx>
      <c:valAx>
        <c:axId val="77604736"/>
        <c:scaling>
          <c:orientation val="minMax"/>
        </c:scaling>
        <c:axPos val="l"/>
        <c:majorGridlines/>
        <c:numFmt formatCode="0.00%" sourceLinked="1"/>
        <c:tickLblPos val="nextTo"/>
        <c:crossAx val="776032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lineChart>
        <c:grouping val="standard"/>
        <c:ser>
          <c:idx val="0"/>
          <c:order val="0"/>
          <c:tx>
            <c:strRef>
              <c:f>偿债能力和现金流转!$A$2</c:f>
              <c:strCache>
                <c:ptCount val="1"/>
                <c:pt idx="0">
                  <c:v>中兴</c:v>
                </c:pt>
              </c:strCache>
            </c:strRef>
          </c:tx>
          <c:cat>
            <c:strRef>
              <c:f>偿债能力和现金流转!$B$1:$F$1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偿债能力和现金流转!$B$2:$F$2</c:f>
              <c:numCache>
                <c:formatCode>0.00%</c:formatCode>
                <c:ptCount val="5"/>
                <c:pt idx="0">
                  <c:v>0.76393077794945363</c:v>
                </c:pt>
                <c:pt idx="1">
                  <c:v>0.75245772231802266</c:v>
                </c:pt>
                <c:pt idx="2">
                  <c:v>0.64143264403165001</c:v>
                </c:pt>
                <c:pt idx="3">
                  <c:v>0.71134688417350644</c:v>
                </c:pt>
                <c:pt idx="4">
                  <c:v>0.68477737717497633</c:v>
                </c:pt>
              </c:numCache>
            </c:numRef>
          </c:val>
        </c:ser>
        <c:ser>
          <c:idx val="1"/>
          <c:order val="1"/>
          <c:tx>
            <c:strRef>
              <c:f>偿债能力和现金流转!$A$3</c:f>
              <c:strCache>
                <c:ptCount val="1"/>
                <c:pt idx="0">
                  <c:v>华为</c:v>
                </c:pt>
              </c:strCache>
            </c:strRef>
          </c:tx>
          <c:cat>
            <c:strRef>
              <c:f>偿债能力和现金流转!$B$1:$F$1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偿债能力和现金流转!$B$3:$F$3</c:f>
              <c:numCache>
                <c:formatCode>0.00%</c:formatCode>
                <c:ptCount val="5"/>
                <c:pt idx="0">
                  <c:v>0.64700000000000035</c:v>
                </c:pt>
                <c:pt idx="1">
                  <c:v>0.6770000000000006</c:v>
                </c:pt>
                <c:pt idx="2">
                  <c:v>0.68</c:v>
                </c:pt>
                <c:pt idx="3">
                  <c:v>0.68400000000000005</c:v>
                </c:pt>
                <c:pt idx="4">
                  <c:v>0.65200000000000036</c:v>
                </c:pt>
              </c:numCache>
            </c:numRef>
          </c:val>
        </c:ser>
        <c:marker val="1"/>
        <c:axId val="77617792"/>
        <c:axId val="77726080"/>
      </c:lineChart>
      <c:catAx>
        <c:axId val="77617792"/>
        <c:scaling>
          <c:orientation val="minMax"/>
        </c:scaling>
        <c:axPos val="b"/>
        <c:tickLblPos val="nextTo"/>
        <c:crossAx val="77726080"/>
        <c:crosses val="autoZero"/>
        <c:auto val="1"/>
        <c:lblAlgn val="ctr"/>
        <c:lblOffset val="100"/>
      </c:catAx>
      <c:valAx>
        <c:axId val="77726080"/>
        <c:scaling>
          <c:orientation val="minMax"/>
        </c:scaling>
        <c:axPos val="l"/>
        <c:majorGridlines/>
        <c:numFmt formatCode="0.00%" sourceLinked="1"/>
        <c:tickLblPos val="nextTo"/>
        <c:crossAx val="7761779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lineChart>
        <c:grouping val="standard"/>
        <c:ser>
          <c:idx val="0"/>
          <c:order val="0"/>
          <c:tx>
            <c:strRef>
              <c:f>偿债能力和现金流转!$A$14</c:f>
              <c:strCache>
                <c:ptCount val="1"/>
                <c:pt idx="0">
                  <c:v>中兴</c:v>
                </c:pt>
              </c:strCache>
            </c:strRef>
          </c:tx>
          <c:cat>
            <c:strRef>
              <c:f>偿债能力和现金流转!$B$13:$F$13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偿债能力和现金流转!$B$14:$F$14</c:f>
              <c:numCache>
                <c:formatCode>0.00%</c:formatCode>
                <c:ptCount val="5"/>
                <c:pt idx="0">
                  <c:v>0.17960426999348328</c:v>
                </c:pt>
                <c:pt idx="1">
                  <c:v>0.19806922984193198</c:v>
                </c:pt>
                <c:pt idx="2">
                  <c:v>0.14826080095672664</c:v>
                </c:pt>
                <c:pt idx="3">
                  <c:v>0.14226395467241781</c:v>
                </c:pt>
                <c:pt idx="4">
                  <c:v>0.12309597348165296</c:v>
                </c:pt>
              </c:numCache>
            </c:numRef>
          </c:val>
        </c:ser>
        <c:ser>
          <c:idx val="1"/>
          <c:order val="1"/>
          <c:tx>
            <c:strRef>
              <c:f>偿债能力和现金流转!$A$15</c:f>
              <c:strCache>
                <c:ptCount val="1"/>
                <c:pt idx="0">
                  <c:v>华为</c:v>
                </c:pt>
              </c:strCache>
            </c:strRef>
          </c:tx>
          <c:cat>
            <c:strRef>
              <c:f>偿债能力和现金流转!$B$13:$F$13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偿债能力和现金流转!$B$15:$F$15</c:f>
              <c:numCache>
                <c:formatCode>0.00%</c:formatCode>
                <c:ptCount val="5"/>
                <c:pt idx="0">
                  <c:v>9.4362348468399193E-2</c:v>
                </c:pt>
                <c:pt idx="1">
                  <c:v>9.0737410942851704E-2</c:v>
                </c:pt>
                <c:pt idx="2">
                  <c:v>7.7886901962891872E-2</c:v>
                </c:pt>
                <c:pt idx="3">
                  <c:v>0.10098189047728537</c:v>
                </c:pt>
                <c:pt idx="4">
                  <c:v>7.9024197139888216E-2</c:v>
                </c:pt>
              </c:numCache>
            </c:numRef>
          </c:val>
        </c:ser>
        <c:marker val="1"/>
        <c:axId val="78078720"/>
        <c:axId val="78080256"/>
      </c:lineChart>
      <c:catAx>
        <c:axId val="78078720"/>
        <c:scaling>
          <c:orientation val="minMax"/>
        </c:scaling>
        <c:axPos val="b"/>
        <c:tickLblPos val="nextTo"/>
        <c:crossAx val="78080256"/>
        <c:crosses val="autoZero"/>
        <c:auto val="1"/>
        <c:lblAlgn val="ctr"/>
        <c:lblOffset val="100"/>
      </c:catAx>
      <c:valAx>
        <c:axId val="78080256"/>
        <c:scaling>
          <c:orientation val="minMax"/>
        </c:scaling>
        <c:axPos val="l"/>
        <c:majorGridlines/>
        <c:numFmt formatCode="0.00%" sourceLinked="1"/>
        <c:tickLblPos val="nextTo"/>
        <c:crossAx val="780787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lineChart>
        <c:grouping val="standard"/>
        <c:ser>
          <c:idx val="0"/>
          <c:order val="0"/>
          <c:tx>
            <c:strRef>
              <c:f>偿债能力和现金流转!$A$28</c:f>
              <c:strCache>
                <c:ptCount val="1"/>
                <c:pt idx="0">
                  <c:v>中兴</c:v>
                </c:pt>
              </c:strCache>
            </c:strRef>
          </c:tx>
          <c:cat>
            <c:strRef>
              <c:f>偿债能力和现金流转!$B$27:$F$27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偿债能力和现金流转!$B$28:$F$28</c:f>
              <c:numCache>
                <c:formatCode>0.00%</c:formatCode>
                <c:ptCount val="5"/>
                <c:pt idx="0">
                  <c:v>0.15422216800310259</c:v>
                </c:pt>
                <c:pt idx="1">
                  <c:v>0.15347077522481087</c:v>
                </c:pt>
                <c:pt idx="2">
                  <c:v>0.22874880110780133</c:v>
                </c:pt>
                <c:pt idx="3">
                  <c:v>0.14900329290457121</c:v>
                </c:pt>
                <c:pt idx="4">
                  <c:v>0.14334068144200218</c:v>
                </c:pt>
              </c:numCache>
            </c:numRef>
          </c:val>
        </c:ser>
        <c:ser>
          <c:idx val="1"/>
          <c:order val="1"/>
          <c:tx>
            <c:strRef>
              <c:f>偿债能力和现金流转!$A$29</c:f>
              <c:strCache>
                <c:ptCount val="1"/>
                <c:pt idx="0">
                  <c:v>华为</c:v>
                </c:pt>
              </c:strCache>
            </c:strRef>
          </c:tx>
          <c:cat>
            <c:strRef>
              <c:f>偿债能力和现金流转!$B$27:$F$27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偿债能力和现金流转!$B$29:$F$29</c:f>
              <c:numCache>
                <c:formatCode>0.00%</c:formatCode>
                <c:ptCount val="5"/>
                <c:pt idx="0">
                  <c:v>9.4358330718544145E-2</c:v>
                </c:pt>
                <c:pt idx="1">
                  <c:v>0.14488353452673008</c:v>
                </c:pt>
                <c:pt idx="2">
                  <c:v>0.13240204653564863</c:v>
                </c:pt>
                <c:pt idx="3">
                  <c:v>9.4364366321940993E-2</c:v>
                </c:pt>
                <c:pt idx="4">
                  <c:v>0.1595968331121683</c:v>
                </c:pt>
              </c:numCache>
            </c:numRef>
          </c:val>
        </c:ser>
        <c:marker val="1"/>
        <c:axId val="78170752"/>
        <c:axId val="76284288"/>
      </c:lineChart>
      <c:catAx>
        <c:axId val="78170752"/>
        <c:scaling>
          <c:orientation val="minMax"/>
        </c:scaling>
        <c:axPos val="b"/>
        <c:tickLblPos val="nextTo"/>
        <c:crossAx val="76284288"/>
        <c:crosses val="autoZero"/>
        <c:auto val="1"/>
        <c:lblAlgn val="ctr"/>
        <c:lblOffset val="100"/>
      </c:catAx>
      <c:valAx>
        <c:axId val="76284288"/>
        <c:scaling>
          <c:orientation val="minMax"/>
        </c:scaling>
        <c:axPos val="l"/>
        <c:majorGridlines/>
        <c:numFmt formatCode="0.00%" sourceLinked="1"/>
        <c:tickLblPos val="nextTo"/>
        <c:crossAx val="781707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lineChart>
        <c:grouping val="standard"/>
        <c:ser>
          <c:idx val="0"/>
          <c:order val="0"/>
          <c:tx>
            <c:strRef>
              <c:f>周转能力!$A$2</c:f>
              <c:strCache>
                <c:ptCount val="1"/>
                <c:pt idx="0">
                  <c:v>中兴</c:v>
                </c:pt>
              </c:strCache>
            </c:strRef>
          </c:tx>
          <c:cat>
            <c:strRef>
              <c:f>周转能力!$B$1:$F$1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周转能力!$B$2:$F$2</c:f>
              <c:numCache>
                <c:formatCode>0.00_);[Red]\(0.00\)</c:formatCode>
                <c:ptCount val="5"/>
                <c:pt idx="0">
                  <c:v>0.75173962954669971</c:v>
                </c:pt>
                <c:pt idx="1">
                  <c:v>0.76704694916675742</c:v>
                </c:pt>
                <c:pt idx="2">
                  <c:v>0.82871337169319692</c:v>
                </c:pt>
                <c:pt idx="3">
                  <c:v>0.7147171110380468</c:v>
                </c:pt>
                <c:pt idx="4">
                  <c:v>0.7558599525576909</c:v>
                </c:pt>
              </c:numCache>
            </c:numRef>
          </c:val>
        </c:ser>
        <c:ser>
          <c:idx val="1"/>
          <c:order val="1"/>
          <c:tx>
            <c:strRef>
              <c:f>周转能力!$A$3</c:f>
              <c:strCache>
                <c:ptCount val="1"/>
                <c:pt idx="0">
                  <c:v>华为</c:v>
                </c:pt>
              </c:strCache>
            </c:strRef>
          </c:tx>
          <c:cat>
            <c:strRef>
              <c:f>周转能力!$B$1:$F$1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周转能力!$B$3:$F$3</c:f>
              <c:numCache>
                <c:formatCode>0.00_);[Red]\(0.00\)</c:formatCode>
                <c:ptCount val="5"/>
                <c:pt idx="0">
                  <c:v>0.97924544534620295</c:v>
                </c:pt>
                <c:pt idx="1">
                  <c:v>0.93034899749171163</c:v>
                </c:pt>
                <c:pt idx="2">
                  <c:v>1.0614098964141274</c:v>
                </c:pt>
                <c:pt idx="3">
                  <c:v>1.1756853622580781</c:v>
                </c:pt>
                <c:pt idx="4">
                  <c:v>1.1947567915285275</c:v>
                </c:pt>
              </c:numCache>
            </c:numRef>
          </c:val>
        </c:ser>
        <c:marker val="1"/>
        <c:axId val="81781888"/>
        <c:axId val="81783424"/>
      </c:lineChart>
      <c:catAx>
        <c:axId val="81781888"/>
        <c:scaling>
          <c:orientation val="minMax"/>
        </c:scaling>
        <c:axPos val="b"/>
        <c:tickLblPos val="nextTo"/>
        <c:crossAx val="81783424"/>
        <c:crosses val="autoZero"/>
        <c:auto val="1"/>
        <c:lblAlgn val="ctr"/>
        <c:lblOffset val="100"/>
      </c:catAx>
      <c:valAx>
        <c:axId val="81783424"/>
        <c:scaling>
          <c:orientation val="minMax"/>
        </c:scaling>
        <c:axPos val="l"/>
        <c:majorGridlines/>
        <c:numFmt formatCode="0.00_);[Red]\(0.00\)" sourceLinked="1"/>
        <c:tickLblPos val="nextTo"/>
        <c:crossAx val="8178188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lineChart>
        <c:grouping val="standard"/>
        <c:ser>
          <c:idx val="0"/>
          <c:order val="0"/>
          <c:tx>
            <c:strRef>
              <c:f>周转能力!$A$16</c:f>
              <c:strCache>
                <c:ptCount val="1"/>
                <c:pt idx="0">
                  <c:v>中兴</c:v>
                </c:pt>
              </c:strCache>
            </c:strRef>
          </c:tx>
          <c:cat>
            <c:strRef>
              <c:f>周转能力!$B$15:$F$15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周转能力!$B$16:$F$16</c:f>
              <c:numCache>
                <c:formatCode>0.00_ </c:formatCode>
                <c:ptCount val="5"/>
                <c:pt idx="0">
                  <c:v>3.1778761830117683</c:v>
                </c:pt>
                <c:pt idx="1">
                  <c:v>3.3962370765655434</c:v>
                </c:pt>
                <c:pt idx="2">
                  <c:v>3.913300455320853</c:v>
                </c:pt>
                <c:pt idx="3">
                  <c:v>3.5164024266339196</c:v>
                </c:pt>
                <c:pt idx="4">
                  <c:v>3.0453490417704487</c:v>
                </c:pt>
              </c:numCache>
            </c:numRef>
          </c:val>
        </c:ser>
        <c:ser>
          <c:idx val="1"/>
          <c:order val="1"/>
          <c:tx>
            <c:strRef>
              <c:f>周转能力!$A$17</c:f>
              <c:strCache>
                <c:ptCount val="1"/>
                <c:pt idx="0">
                  <c:v>华为</c:v>
                </c:pt>
              </c:strCache>
            </c:strRef>
          </c:tx>
          <c:cat>
            <c:strRef>
              <c:f>周转能力!$B$15:$F$15</c:f>
              <c:strCache>
                <c:ptCount val="5"/>
                <c:pt idx="0">
                  <c:v>2013年</c:v>
                </c:pt>
                <c:pt idx="1">
                  <c:v>2014年</c:v>
                </c:pt>
                <c:pt idx="2">
                  <c:v>2015年</c:v>
                </c:pt>
                <c:pt idx="3">
                  <c:v>2016年</c:v>
                </c:pt>
                <c:pt idx="4">
                  <c:v>2017年</c:v>
                </c:pt>
              </c:strCache>
            </c:strRef>
          </c:cat>
          <c:val>
            <c:numRef>
              <c:f>周转能力!$B$17:$F$17</c:f>
              <c:numCache>
                <c:formatCode>0.00_ </c:formatCode>
                <c:ptCount val="5"/>
                <c:pt idx="0">
                  <c:v>2.7707903461386882</c:v>
                </c:pt>
                <c:pt idx="1">
                  <c:v>2.8824023603540527</c:v>
                </c:pt>
                <c:pt idx="2">
                  <c:v>3.3174797806313991</c:v>
                </c:pt>
                <c:pt idx="3">
                  <c:v>3.7219926783841077</c:v>
                </c:pt>
                <c:pt idx="4">
                  <c:v>3.4371640397230321</c:v>
                </c:pt>
              </c:numCache>
            </c:numRef>
          </c:val>
        </c:ser>
        <c:marker val="1"/>
        <c:axId val="81939456"/>
        <c:axId val="81949440"/>
      </c:lineChart>
      <c:catAx>
        <c:axId val="81939456"/>
        <c:scaling>
          <c:orientation val="minMax"/>
        </c:scaling>
        <c:axPos val="b"/>
        <c:tickLblPos val="nextTo"/>
        <c:crossAx val="81949440"/>
        <c:crosses val="autoZero"/>
        <c:auto val="1"/>
        <c:lblAlgn val="ctr"/>
        <c:lblOffset val="100"/>
      </c:catAx>
      <c:valAx>
        <c:axId val="81949440"/>
        <c:scaling>
          <c:orientation val="minMax"/>
        </c:scaling>
        <c:axPos val="l"/>
        <c:majorGridlines/>
        <c:numFmt formatCode="0.00_ " sourceLinked="1"/>
        <c:tickLblPos val="nextTo"/>
        <c:crossAx val="8193945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2048" y="620688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财务分析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华为与中兴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2939402"/>
            <a:ext cx="2580109" cy="2433814"/>
          </a:xfrm>
          <a:prstGeom prst="rect">
            <a:avLst/>
          </a:prstGeom>
        </p:spPr>
      </p:pic>
      <p:pic>
        <p:nvPicPr>
          <p:cNvPr id="5" name="图片 4" descr="thN9L43F5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21417" y="3243064"/>
            <a:ext cx="3550983" cy="2202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291407"/>
            <a:ext cx="63914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i="1" u="sng" dirty="0" smtClean="0">
                <a:solidFill>
                  <a:srgbClr val="FF0000"/>
                </a:solidFill>
              </a:rPr>
              <a:t>技可进乎道，艺可通乎神</a:t>
            </a:r>
            <a:endParaRPr lang="zh-CN" altLang="en-US" sz="4400" i="1" u="sng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3728" y="5723964"/>
            <a:ext cx="549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i="1" u="sng" dirty="0" smtClean="0">
                <a:solidFill>
                  <a:srgbClr val="FF0000"/>
                </a:solidFill>
              </a:rPr>
              <a:t>当所有精英都想干金融，这个国家一定出了大问题。</a:t>
            </a:r>
            <a:endParaRPr lang="zh-CN" altLang="en-US" i="1" u="sng" dirty="0">
              <a:solidFill>
                <a:srgbClr val="FF0000"/>
              </a:solidFill>
            </a:endParaRPr>
          </a:p>
        </p:txBody>
      </p:sp>
      <p:pic>
        <p:nvPicPr>
          <p:cNvPr id="4" name="图片 3" descr="th3RMFHV3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476500"/>
            <a:ext cx="3169890" cy="2990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9345d688d43f8794798996feda1b0ef41ad53ae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72471"/>
            <a:ext cx="4608512" cy="63968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68144" y="1844824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2008</a:t>
            </a:r>
            <a:r>
              <a:rPr lang="zh-CN" altLang="en-US" dirty="0" smtClean="0"/>
              <a:t>年广西师范大学出版社出版的图书，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作者（德）赫立格尔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表 3"/>
          <p:cNvGraphicFramePr/>
          <p:nvPr/>
        </p:nvGraphicFramePr>
        <p:xfrm>
          <a:off x="1475656" y="1484784"/>
          <a:ext cx="7272808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475656" y="548680"/>
          <a:ext cx="6480718" cy="858342"/>
        </p:xfrm>
        <a:graphic>
          <a:graphicData uri="http://schemas.openxmlformats.org/drawingml/2006/table">
            <a:tbl>
              <a:tblPr/>
              <a:tblGrid>
                <a:gridCol w="1875998"/>
                <a:gridCol w="920944"/>
                <a:gridCol w="920944"/>
                <a:gridCol w="920944"/>
                <a:gridCol w="920944"/>
                <a:gridCol w="920944"/>
              </a:tblGrid>
              <a:tr h="286114"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销售</a:t>
                      </a:r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收入（亿元）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2013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2014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2015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2016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14"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中兴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752.34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814.71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1,001.86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1,012.33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1,088.15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1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2390.25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2881.97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3950.09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5215.74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6036.21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475656" y="3429000"/>
          <a:ext cx="6480718" cy="1011936"/>
        </p:xfrm>
        <a:graphic>
          <a:graphicData uri="http://schemas.openxmlformats.org/drawingml/2006/table">
            <a:tbl>
              <a:tblPr/>
              <a:tblGrid>
                <a:gridCol w="1875998"/>
                <a:gridCol w="920944"/>
                <a:gridCol w="920944"/>
                <a:gridCol w="920944"/>
                <a:gridCol w="920944"/>
                <a:gridCol w="920944"/>
              </a:tblGrid>
              <a:tr h="33731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销售增长率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2013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2014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2015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2016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31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-10.67%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8.29%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22.97%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1.04%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7.49%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31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8.55%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20.57%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37.06%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32.04%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15.73%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图表 6"/>
          <p:cNvGraphicFramePr/>
          <p:nvPr/>
        </p:nvGraphicFramePr>
        <p:xfrm>
          <a:off x="1475656" y="4653136"/>
          <a:ext cx="7272808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9227" y="1988840"/>
            <a:ext cx="553998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400" dirty="0" smtClean="0"/>
              <a:t>业务规模及业务增长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683568" y="1043444"/>
          <a:ext cx="7344816" cy="1656186"/>
        </p:xfrm>
        <a:graphic>
          <a:graphicData uri="http://schemas.openxmlformats.org/drawingml/2006/table">
            <a:tbl>
              <a:tblPr/>
              <a:tblGrid>
                <a:gridCol w="1440982"/>
                <a:gridCol w="1440982"/>
                <a:gridCol w="1440982"/>
                <a:gridCol w="1007290"/>
                <a:gridCol w="1007290"/>
                <a:gridCol w="1007290"/>
              </a:tblGrid>
              <a:tr h="27603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2013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2014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2015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2016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运营商业务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1649.47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1920.73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2351.13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2905.61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2978.38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企业业务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152.38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193.91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276.1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406.66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549.48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消费者业务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566.18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1251.94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1798.08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2372.49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其他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22.22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16.33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70.92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105.39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135.86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合计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2390.25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2881.97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3950.09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5215.74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6036.21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27583" y="4123769"/>
          <a:ext cx="7200801" cy="1816220"/>
        </p:xfrm>
        <a:graphic>
          <a:graphicData uri="http://schemas.openxmlformats.org/drawingml/2006/table">
            <a:tbl>
              <a:tblPr/>
              <a:tblGrid>
                <a:gridCol w="1412728"/>
                <a:gridCol w="1412728"/>
                <a:gridCol w="1412728"/>
                <a:gridCol w="987539"/>
                <a:gridCol w="987539"/>
                <a:gridCol w="987539"/>
              </a:tblGrid>
              <a:tr h="25946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2013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2014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2015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2016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827.85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1088.81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1676.9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2365.12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3050.92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欧洲中东非洲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840.06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1277.19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1565.09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1638.54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亚太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386.91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424.24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494.03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744.27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美洲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293.46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308.52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389.1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440.82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392.85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其他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41.97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112.87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169.71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209.63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6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合计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2390.25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2881.97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3950.09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5215.74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6036.21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31639" y="3059668"/>
            <a:ext cx="526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运营商业务稳定，企业业务和消费者业务快速增长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35695" y="6156012"/>
            <a:ext cx="5032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美洲区减少，中国、欧洲和中东非洲、亚太增长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53945" y="332656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/>
              <a:t>华为的业务结构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2339752" y="1196753"/>
          <a:ext cx="4896544" cy="1584175"/>
        </p:xfrm>
        <a:graphic>
          <a:graphicData uri="http://schemas.openxmlformats.org/drawingml/2006/table">
            <a:tbl>
              <a:tblPr/>
              <a:tblGrid>
                <a:gridCol w="1639668"/>
                <a:gridCol w="1684591"/>
                <a:gridCol w="1572285"/>
              </a:tblGrid>
              <a:tr h="31683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业务类型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销售额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比例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运营商业务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637.82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58.62%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政企业务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98.31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9.03%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消费者业务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352.02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32.35%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合计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1088.15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2339752" y="3401558"/>
          <a:ext cx="4896544" cy="1611618"/>
        </p:xfrm>
        <a:graphic>
          <a:graphicData uri="http://schemas.openxmlformats.org/drawingml/2006/table">
            <a:tbl>
              <a:tblPr/>
              <a:tblGrid>
                <a:gridCol w="1639668"/>
                <a:gridCol w="1684591"/>
                <a:gridCol w="1572285"/>
              </a:tblGrid>
              <a:tr h="26860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业务区域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销售额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比例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0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619.59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56.94%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0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亚洲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157.86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0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非洲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0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欧美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273.04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25.09%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0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合计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1088.15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53945" y="332656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/>
              <a:t>中兴的业务结构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475656" y="980728"/>
          <a:ext cx="6408709" cy="864099"/>
        </p:xfrm>
        <a:graphic>
          <a:graphicData uri="http://schemas.openxmlformats.org/drawingml/2006/table">
            <a:tbl>
              <a:tblPr/>
              <a:tblGrid>
                <a:gridCol w="1468379"/>
                <a:gridCol w="988066"/>
                <a:gridCol w="988066"/>
                <a:gridCol w="988066"/>
                <a:gridCol w="988066"/>
                <a:gridCol w="988066"/>
              </a:tblGrid>
              <a:tr h="28803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毛利率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2013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2014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2015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2016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29.39%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31.56%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31.03%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30.75%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31.07%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41.01%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44.22%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41.69%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40.29%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39.45%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图表 2"/>
          <p:cNvGraphicFramePr/>
          <p:nvPr/>
        </p:nvGraphicFramePr>
        <p:xfrm>
          <a:off x="1475656" y="1844824"/>
          <a:ext cx="7344816" cy="1587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475658" y="3531862"/>
          <a:ext cx="6480717" cy="905250"/>
        </p:xfrm>
        <a:graphic>
          <a:graphicData uri="http://schemas.openxmlformats.org/drawingml/2006/table">
            <a:tbl>
              <a:tblPr/>
              <a:tblGrid>
                <a:gridCol w="1484877"/>
                <a:gridCol w="999168"/>
                <a:gridCol w="999168"/>
                <a:gridCol w="999168"/>
                <a:gridCol w="999168"/>
                <a:gridCol w="999168"/>
              </a:tblGrid>
              <a:tr h="30175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销售净利率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2013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2014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2015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2016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5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3.73%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-1.39%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5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11.90%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11.60%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9.30%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图表 4"/>
          <p:cNvGraphicFramePr/>
          <p:nvPr/>
        </p:nvGraphicFramePr>
        <p:xfrm>
          <a:off x="1475656" y="4437112"/>
          <a:ext cx="7272808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6047" y="2764472"/>
            <a:ext cx="615553" cy="152862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800" dirty="0" smtClean="0"/>
              <a:t>盈利能力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403651" y="404664"/>
          <a:ext cx="6336701" cy="792087"/>
        </p:xfrm>
        <a:graphic>
          <a:graphicData uri="http://schemas.openxmlformats.org/drawingml/2006/table">
            <a:tbl>
              <a:tblPr/>
              <a:tblGrid>
                <a:gridCol w="1584176"/>
                <a:gridCol w="950505"/>
                <a:gridCol w="950505"/>
                <a:gridCol w="950505"/>
                <a:gridCol w="950505"/>
                <a:gridCol w="950505"/>
              </a:tblGrid>
              <a:tr h="26402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资产负债率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2013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2014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2015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2016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76.39%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75.25%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64.14%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71.13%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68.48%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64.70%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67.70%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68.00%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68.40%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65.20%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图表 2"/>
          <p:cNvGraphicFramePr/>
          <p:nvPr/>
        </p:nvGraphicFramePr>
        <p:xfrm>
          <a:off x="1403648" y="1196751"/>
          <a:ext cx="7056784" cy="1443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403648" y="2731203"/>
          <a:ext cx="6336706" cy="625788"/>
        </p:xfrm>
        <a:graphic>
          <a:graphicData uri="http://schemas.openxmlformats.org/drawingml/2006/table">
            <a:tbl>
              <a:tblPr/>
              <a:tblGrid>
                <a:gridCol w="1584176"/>
                <a:gridCol w="950506"/>
                <a:gridCol w="950506"/>
                <a:gridCol w="950506"/>
                <a:gridCol w="950506"/>
                <a:gridCol w="950506"/>
              </a:tblGrid>
              <a:tr h="20859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带息负债率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2013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2014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2015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2016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59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17.96%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19.81%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14.83%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59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9.07%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10.10%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7.90%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图表 4"/>
          <p:cNvGraphicFramePr/>
          <p:nvPr/>
        </p:nvGraphicFramePr>
        <p:xfrm>
          <a:off x="1403648" y="3428999"/>
          <a:ext cx="7056784" cy="1296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403647" y="4797152"/>
          <a:ext cx="6336706" cy="737235"/>
        </p:xfrm>
        <a:graphic>
          <a:graphicData uri="http://schemas.openxmlformats.org/drawingml/2006/table">
            <a:tbl>
              <a:tblPr/>
              <a:tblGrid>
                <a:gridCol w="1584176"/>
                <a:gridCol w="950506"/>
                <a:gridCol w="950506"/>
                <a:gridCol w="950506"/>
                <a:gridCol w="950506"/>
                <a:gridCol w="950506"/>
              </a:tblGrid>
              <a:tr h="35242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营运资本资产比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2013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2014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2015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2016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15.42%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15.35%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22.87%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14.49%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13.24%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15.96%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图表 6"/>
          <p:cNvGraphicFramePr/>
          <p:nvPr/>
        </p:nvGraphicFramePr>
        <p:xfrm>
          <a:off x="1331640" y="5661248"/>
          <a:ext cx="7128792" cy="1008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9640" y="2404432"/>
            <a:ext cx="615553" cy="152862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800" dirty="0" smtClean="0"/>
              <a:t>偿债能力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043606" y="593249"/>
          <a:ext cx="7200800" cy="531495"/>
        </p:xfrm>
        <a:graphic>
          <a:graphicData uri="http://schemas.openxmlformats.org/drawingml/2006/table">
            <a:tbl>
              <a:tblPr/>
              <a:tblGrid>
                <a:gridCol w="1368154"/>
                <a:gridCol w="1224136"/>
                <a:gridCol w="1080120"/>
                <a:gridCol w="1296144"/>
                <a:gridCol w="1080120"/>
                <a:gridCol w="1152126"/>
              </a:tblGrid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资产周转率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2013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2014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2015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2016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0.75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0.77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0.83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0.71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0.76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图表 2"/>
          <p:cNvGraphicFramePr/>
          <p:nvPr/>
        </p:nvGraphicFramePr>
        <p:xfrm>
          <a:off x="1043608" y="1124744"/>
          <a:ext cx="72008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115616" y="2708920"/>
          <a:ext cx="7128791" cy="531495"/>
        </p:xfrm>
        <a:graphic>
          <a:graphicData uri="http://schemas.openxmlformats.org/drawingml/2006/table">
            <a:tbl>
              <a:tblPr/>
              <a:tblGrid>
                <a:gridCol w="1701322"/>
                <a:gridCol w="1446124"/>
                <a:gridCol w="1136853"/>
                <a:gridCol w="948164"/>
                <a:gridCol w="948164"/>
                <a:gridCol w="948164"/>
              </a:tblGrid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非流动资产周转率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2013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2014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2015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2016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3.44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图表 4"/>
          <p:cNvGraphicFramePr/>
          <p:nvPr/>
        </p:nvGraphicFramePr>
        <p:xfrm>
          <a:off x="1115616" y="3284984"/>
          <a:ext cx="7128792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5616" y="4941168"/>
          <a:ext cx="7128790" cy="514350"/>
        </p:xfrm>
        <a:graphic>
          <a:graphicData uri="http://schemas.openxmlformats.org/drawingml/2006/table">
            <a:tbl>
              <a:tblPr/>
              <a:tblGrid>
                <a:gridCol w="2387970"/>
                <a:gridCol w="948164"/>
                <a:gridCol w="948164"/>
                <a:gridCol w="948164"/>
                <a:gridCol w="948164"/>
                <a:gridCol w="948164"/>
              </a:tblGrid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经营现金净流量收入比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2013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2014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2015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2016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3.42%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3.08%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14.49%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13.24%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15.96%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图表 6"/>
          <p:cNvGraphicFramePr/>
          <p:nvPr/>
        </p:nvGraphicFramePr>
        <p:xfrm>
          <a:off x="1187624" y="5561856"/>
          <a:ext cx="7128792" cy="1296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9640" y="2564904"/>
            <a:ext cx="615553" cy="152862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800" dirty="0" smtClean="0"/>
              <a:t>周转能力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403647" y="476672"/>
          <a:ext cx="6120680" cy="1049262"/>
        </p:xfrm>
        <a:graphic>
          <a:graphicData uri="http://schemas.openxmlformats.org/drawingml/2006/table">
            <a:tbl>
              <a:tblPr/>
              <a:tblGrid>
                <a:gridCol w="2201510"/>
                <a:gridCol w="1306390"/>
                <a:gridCol w="1306390"/>
                <a:gridCol w="1306390"/>
              </a:tblGrid>
              <a:tr h="349754"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研发支出（亿元）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2015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2016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5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122.01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127.62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129.62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5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596.07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763.91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896.9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图表 2"/>
          <p:cNvGraphicFramePr/>
          <p:nvPr/>
        </p:nvGraphicFramePr>
        <p:xfrm>
          <a:off x="755576" y="1769368"/>
          <a:ext cx="7416824" cy="1659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331639" y="3531864"/>
          <a:ext cx="6264696" cy="1193280"/>
        </p:xfrm>
        <a:graphic>
          <a:graphicData uri="http://schemas.openxmlformats.org/drawingml/2006/table">
            <a:tbl>
              <a:tblPr/>
              <a:tblGrid>
                <a:gridCol w="2253309"/>
                <a:gridCol w="1337129"/>
                <a:gridCol w="1337129"/>
                <a:gridCol w="1337129"/>
              </a:tblGrid>
              <a:tr h="397760"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研发支出占收入比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2015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2016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76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12.18%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12.61%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11.91%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76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15.09%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14.86%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图表 4"/>
          <p:cNvGraphicFramePr/>
          <p:nvPr/>
        </p:nvGraphicFramePr>
        <p:xfrm>
          <a:off x="1331640" y="4797152"/>
          <a:ext cx="6912768" cy="1731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015" y="2908488"/>
            <a:ext cx="615553" cy="152862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800" dirty="0" smtClean="0"/>
              <a:t>研究开发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115616" y="1333872"/>
          <a:ext cx="7416822" cy="1872207"/>
        </p:xfrm>
        <a:graphic>
          <a:graphicData uri="http://schemas.openxmlformats.org/drawingml/2006/table">
            <a:tbl>
              <a:tblPr/>
              <a:tblGrid>
                <a:gridCol w="1236137"/>
                <a:gridCol w="1236137"/>
                <a:gridCol w="1236137"/>
                <a:gridCol w="1236137"/>
                <a:gridCol w="1236137"/>
                <a:gridCol w="1236137"/>
              </a:tblGrid>
              <a:tr h="6240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ROE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2013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2014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2015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2016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2017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06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6.07%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10.37%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8.63%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-3.44%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11.87%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06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24.35%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27.89%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26.44%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27.02%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图表 2"/>
          <p:cNvGraphicFramePr/>
          <p:nvPr/>
        </p:nvGraphicFramePr>
        <p:xfrm>
          <a:off x="1115616" y="3206080"/>
          <a:ext cx="741682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0093" y="1916832"/>
            <a:ext cx="677108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3200" dirty="0" smtClean="0"/>
              <a:t>股东价值创造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654</Words>
  <Application>Microsoft Office PowerPoint</Application>
  <PresentationFormat>全屏显示(4:3)</PresentationFormat>
  <Paragraphs>350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财务分析—华为与中兴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财务分析—华为与中兴</dc:title>
  <dc:creator>Administrator</dc:creator>
  <cp:lastModifiedBy>admin</cp:lastModifiedBy>
  <cp:revision>6</cp:revision>
  <dcterms:created xsi:type="dcterms:W3CDTF">2018-04-22T02:27:54Z</dcterms:created>
  <dcterms:modified xsi:type="dcterms:W3CDTF">2018-05-04T16:52:44Z</dcterms:modified>
</cp:coreProperties>
</file>